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783" r:id="rId5"/>
    <p:sldId id="261" r:id="rId6"/>
    <p:sldId id="260" r:id="rId7"/>
    <p:sldId id="259" r:id="rId8"/>
    <p:sldId id="263" r:id="rId9"/>
    <p:sldId id="262" r:id="rId10"/>
    <p:sldId id="270" r:id="rId11"/>
    <p:sldId id="269" r:id="rId12"/>
    <p:sldId id="265" r:id="rId13"/>
    <p:sldId id="264" r:id="rId14"/>
    <p:sldId id="266" r:id="rId15"/>
    <p:sldId id="267" r:id="rId16"/>
    <p:sldId id="271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538"/>
    <a:srgbClr val="327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640"/>
  </p:normalViewPr>
  <p:slideViewPr>
    <p:cSldViewPr snapToGrid="0">
      <p:cViewPr varScale="1">
        <p:scale>
          <a:sx n="92" d="100"/>
          <a:sy n="92" d="100"/>
        </p:scale>
        <p:origin x="1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33F5-CBA2-4D54-9917-F9917B34C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35E4A-8E61-4F24-AF5F-83C4AC09D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CAC42-D114-428E-A21A-978033AE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A9137-B4CD-4DE6-BCDF-D2196FE8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D0546-6DFC-4AAE-B0E0-819EF243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944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77B-E376-4A43-95A5-E18FFB54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177C2-E30F-457C-88B1-A988377DA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8C663-9EDC-4647-87CA-20DEF9D8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D03D5-E083-4F2C-BA91-62794C64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4819-62F8-468C-B328-E30FDECD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116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B1986-6C9B-4CA8-B4EA-8B3D4964C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76064-A3D8-4DD9-AE44-2BD259DBB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4C4F-450A-4B6B-BD6B-044A4F70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B230F-D611-4775-9EA2-D8D437A7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CBDC4-D664-4AD9-9BDB-7EE6797F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70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8D2E-EDCE-4D56-AA52-934F7A084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495AA-9726-4E4A-9FE6-077C6CBDF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D713D-D197-4F15-A8EB-7D392D6B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AC194-61F8-4085-8AF3-608F2E4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E8628-7353-4C43-8F65-2DA09EB6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8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91F0-0626-4043-8F3F-370FB6F6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00A19-8A50-4043-92CA-F05A702B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16437-3E0A-48F3-AF69-BD4E893C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BCC3D-A5F8-4547-9A55-D0797FC7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8DC7-3DB5-4830-AD69-BC043C68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065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7D8A-B8CC-4815-984D-BA540A7F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6FB07-D5F3-4D4D-ABEE-1F8637416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293DE-D683-48AD-9AB3-F61DE54B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E36E-1B79-40C7-B59B-95AC57C8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51423-7B80-4A78-99B1-4410EB18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54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85C3-97F3-4E05-BD17-F0E2219D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3C57-0085-42EC-932B-6CDCC70B8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A3040-2D76-40D0-A93D-FA796B63B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E26CF-D34B-4F2D-90E9-87796D10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F9581-7EE5-493B-A933-1701D9A7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B8CD6-4517-4E6F-87DA-B9F5F044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39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9546-5EC5-4AFA-8D56-569259D0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1F57F-2724-4CDF-BA54-D2B959C2E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0A41A-D505-43E3-B3B1-386629AE1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49532-2EDF-4045-ADB0-431769193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ED9B8-CC29-460D-9769-15A96FAC2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02FE7-0C73-42DB-B89A-13EF0A61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BF1B6-123E-47F6-9D06-E84964C7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C0D1F-D0D8-4517-B673-B81CF2AE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07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8DB3-1A4D-43EB-8B37-C77F5057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06CCA-23E5-4415-9908-2E9B3775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6CD27-0A2B-4A01-947E-3CD662C6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9315C-08AD-4F6E-BB48-8B5D1A9E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892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D2CA0-1B0D-48C4-8D86-E12DA074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AC740-104A-47A4-A795-A51DE7B1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0B1F8-AB75-4349-9B1B-27D8C297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92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B38D-F9C7-4BDC-A075-F8A8914E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A9F7D-B688-4689-BD83-30263C45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A4745-9211-45F5-9114-D46014E5C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F5213-0053-44BF-8690-15874060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340A1-C4D1-46A6-AC1A-751541B9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E2D14-E2DA-46B3-81C1-511A16F4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43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3EA5-2564-42EA-A8F9-1AD5A94C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16029-E2A4-4DE5-A9A3-92D360D1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E3F12-B201-47CA-866B-1C5CD337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5AAC-AD72-4564-83A4-F5BB9363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D716E-94B5-4EF4-A490-78490153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550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4341-A921-4CCA-B018-4052D875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21322-7DD8-4380-9A38-E1B462897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1C17E-0232-4523-BA2A-77B2BB651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C9ED1-DF47-433B-82E0-A34C3422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79B20-E955-4EDA-835E-2B273DA2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3281E-6F22-4BD7-B630-153E07BE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06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1F7D-5C7D-430C-9A7F-14596555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4BA34-9A47-43EF-9551-6E7376558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A263A-9C89-4590-BEB5-BAC8F670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3DCAC-E479-469A-9840-AE4F7AB5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1F7B3-72F6-4CA7-9BE8-2A2A10FC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508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D8B01-31A7-4FC6-A517-8D38EF219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90D51-1C97-45AB-8B92-F22639FCD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D88A9-5905-42D0-89FD-C1981E3C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DAF46-45B7-4D2B-B2D6-C99C9C25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A44DB-FBF5-4D64-9AE9-16A8F63E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F730-424E-4B14-9DED-31748C0D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62830-8DDF-4031-BA33-61BE1991C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00B6-A51F-4BC0-84A5-F593142B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9858A-E4D9-4E1C-B5C1-14AB7C0C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F41CF-4B85-4F3C-9A52-6382839E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6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D42-ED6A-4075-90F2-1E9581A1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D7AE-3A44-4486-BC14-1FE5675DC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CBA27-B9D0-4ADA-B750-C9131D7BC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18582-64F9-4BA6-AC17-2B090B90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03647-D6FB-4599-B904-3221782E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D8C17-74D0-4B63-A113-CC6A1DCD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65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89AC-9FC0-4A6E-A0DD-674B5E2A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2C166-08D4-444A-A8D4-F0B5317EB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CD2CE-AAF8-4E27-A35E-5FFAC41B3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1B1F-4CA8-4579-9AD7-2DFFEEA41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E64A9-C7B2-4A1F-92D4-E1479BF6A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3C58E-1779-4F40-91AB-6C4EDB88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C7D04E-1F9F-417B-87F9-AF8DD041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AA56A-3C3C-4803-9E22-0230DCFD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085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1A90-D5F4-4592-A786-036F266D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268B7-69F6-46A0-A694-921A8430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44FDD-B7AB-44C4-A9EA-E24BD910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E555E-1E1F-4A2B-8CDC-36E40F83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69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B0304-C334-4389-BD6E-52DA54C4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D7036-A1D9-4EDF-80A1-ACDB3A69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F0F9D-00D3-43A4-AD38-A1CA211B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188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A7C3-2483-4207-82AA-8CF9EF1F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9915-FD10-4DE8-AC8C-A253ABBBB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373C0-F292-4234-AC18-0E26EF8F9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0B87F-D534-4533-B336-69F482D1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71592-17F4-4D6C-9007-86B493CD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379F9-D6B5-4277-80C6-0218361D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25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6B4F-839B-488B-84A4-55B7DAF5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8A780-F715-4AB7-8DB1-49B1E1AF2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E9FD9-289D-42BD-BCAE-1D58CB1F6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569F2-8B39-45CC-92BA-57B3D101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D1CA-4CCD-4EDC-8C75-24867C47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8385C-62FA-4E5E-B164-535BD9B8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599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9915A-98EA-4267-92B4-998EDD15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194ED-134C-4201-B6C8-F8AB84D0A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0316-1A83-4C5E-A862-F694C96DD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580E-2F9F-4297-9F7E-E7BB0AB826CF}" type="datetimeFigureOut">
              <a:rPr lang="en-ID" smtClean="0"/>
              <a:t>22/12/20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9922-C8FE-4B2E-BDD3-384CCF08B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2FBF-993A-4A49-915D-5CE492590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C7C6-3C5C-429D-BFD4-D77B45C615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283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FF4A9-8FDA-4D1A-A511-0AE3F2D3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8C2D8-AC83-42A7-AC69-1A6017769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7DC5C-5045-4CCF-B960-239F8BBDB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4E3C-45DB-4A4A-8AB1-DD74DB5C9CC8}" type="datetimeFigureOut">
              <a:rPr lang="en-AU" smtClean="0"/>
              <a:t>22/12/20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7E06-82FD-4797-B779-EC52B0966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F3452-19A4-4CDF-B0AB-2CB051F7A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5709-B232-49BA-B8DE-B9349DCC3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37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itb.ac.id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be.com/" TargetMode="External"/><Relationship Id="rId5" Type="http://schemas.openxmlformats.org/officeDocument/2006/relationships/hyperlink" Target="https://tirto.id/" TargetMode="External"/><Relationship Id="rId4" Type="http://schemas.openxmlformats.org/officeDocument/2006/relationships/hyperlink" Target="http://kumparan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itb.ac.i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ppm.itb.ac.id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ODlmNTljYzYtZjNhZC00YjY1LWIzZTMtNWFjOGU5NGRiOTAwIiwidCI6ImRiNmUxMTgzLTRjNjUtNDA1Yy04MmNlLTdjZDUzZmE2ZTlkYyIsImMiOjEwfQ%3D%3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A73264C-D32A-485A-AD7A-A4C782F19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3C6981-B3A2-1F4C-B13B-FC4BFF5F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79" y="5356545"/>
            <a:ext cx="5319052" cy="1478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803B2C-E10E-7240-A061-7CA6BF024692}"/>
              </a:ext>
            </a:extLst>
          </p:cNvPr>
          <p:cNvSpPr txBox="1"/>
          <p:nvPr/>
        </p:nvSpPr>
        <p:spPr>
          <a:xfrm>
            <a:off x="1368631" y="4532099"/>
            <a:ext cx="3184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97BAA4"/>
                </a:solidFill>
                <a:latin typeface="Freestyle Script" panose="020F0502020204030204" pitchFamily="34" charset="0"/>
                <a:ea typeface="Brush Script MT" panose="03060802040406070304" pitchFamily="66" charset="-122"/>
                <a:cs typeface="Freestyle Script" panose="020F0502020204030204" pitchFamily="34" charset="0"/>
              </a:rPr>
              <a:t>Sosialisasi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17FA9-8931-BF48-8E9D-EAA8D9602D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490"/>
          <a:stretch/>
        </p:blipFill>
        <p:spPr>
          <a:xfrm>
            <a:off x="1" y="0"/>
            <a:ext cx="4409915" cy="9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7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SYARAT KELUARAN (OUTPUT)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51A6642-F476-439D-B4AE-A5C78F46989D}"/>
              </a:ext>
            </a:extLst>
          </p:cNvPr>
          <p:cNvSpPr txBox="1">
            <a:spLocks/>
          </p:cNvSpPr>
          <p:nvPr/>
        </p:nvSpPr>
        <p:spPr>
          <a:xfrm>
            <a:off x="3884739" y="3432210"/>
            <a:ext cx="7807510" cy="2586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sz="1800" dirty="0"/>
              <a:t>Tautan daring dari dokumen publisitas hasil PM di repositori: </a:t>
            </a:r>
            <a:r>
              <a:rPr lang="fi-FI" sz="1800" u="sng" dirty="0">
                <a:hlinkClick r:id="rId3"/>
              </a:rPr>
              <a:t>http://research.itb.ac.id</a:t>
            </a:r>
            <a:r>
              <a:rPr lang="fi-FI" sz="1800" dirty="0"/>
              <a:t> dan Researchgate </a:t>
            </a:r>
            <a:r>
              <a:rPr lang="fi-FI" sz="1800" b="1" dirty="0"/>
              <a:t>(WAJIB)</a:t>
            </a:r>
            <a:r>
              <a:rPr lang="fi-FI" sz="1800" dirty="0"/>
              <a:t>.</a:t>
            </a:r>
            <a:endParaRPr lang="id-ID" sz="1800" dirty="0"/>
          </a:p>
          <a:p>
            <a:pPr lvl="0"/>
            <a:r>
              <a:rPr lang="fi-FI" sz="1800" dirty="0"/>
              <a:t>Tautan daring dari Zenodo, Figshare, OSF, dls.</a:t>
            </a:r>
            <a:endParaRPr lang="id-ID" sz="1800" dirty="0"/>
          </a:p>
          <a:p>
            <a:pPr lvl="0"/>
            <a:r>
              <a:rPr lang="fi-FI" sz="1800" dirty="0"/>
              <a:t>Liputan publisitas yang diunggah daring, baik dilakukan secara mandiri ataupun oleh tim pengelola media (Contoh di: The Conversation, </a:t>
            </a:r>
            <a:r>
              <a:rPr lang="fi-FI" sz="1800" u="sng" dirty="0">
                <a:hlinkClick r:id="rId4"/>
              </a:rPr>
              <a:t>Kumparan</a:t>
            </a:r>
            <a:r>
              <a:rPr lang="fi-FI" sz="1800" dirty="0"/>
              <a:t>, </a:t>
            </a:r>
            <a:r>
              <a:rPr lang="fi-FI" sz="1800" u="sng" dirty="0">
                <a:hlinkClick r:id="rId5"/>
              </a:rPr>
              <a:t>Tirto</a:t>
            </a:r>
            <a:r>
              <a:rPr lang="fi-FI" sz="1800" u="sng" dirty="0"/>
              <a:t>)</a:t>
            </a:r>
            <a:endParaRPr lang="id-ID" sz="1800" dirty="0"/>
          </a:p>
          <a:p>
            <a:pPr lvl="0"/>
            <a:r>
              <a:rPr lang="fi-FI" sz="1800" dirty="0"/>
              <a:t>Video Journal/Laporan Video yang diunggah ke media sosial berbasis video, seperti akun Youtube LPPM ITB </a:t>
            </a:r>
            <a:r>
              <a:rPr lang="fi-FI" sz="1800" b="1" dirty="0"/>
              <a:t>(WAJIB)</a:t>
            </a:r>
            <a:r>
              <a:rPr lang="fi-FI" sz="1800" dirty="0"/>
              <a:t>, dan juga  </a:t>
            </a:r>
            <a:r>
              <a:rPr lang="fi-FI" sz="1800" u="sng" dirty="0">
                <a:hlinkClick r:id="rId6"/>
              </a:rPr>
              <a:t>Youtube</a:t>
            </a:r>
            <a:r>
              <a:rPr lang="fi-FI" sz="1800" dirty="0"/>
              <a:t> dan IG TV</a:t>
            </a:r>
            <a:r>
              <a:rPr lang="en-US" sz="1800" dirty="0"/>
              <a:t> personal.</a:t>
            </a:r>
          </a:p>
          <a:p>
            <a:pPr lvl="0"/>
            <a:r>
              <a:rPr lang="en-US" sz="1800" dirty="0" err="1"/>
              <a:t>Mendaftarkan</a:t>
            </a:r>
            <a:r>
              <a:rPr lang="en-US" sz="1800" dirty="0"/>
              <a:t> </a:t>
            </a:r>
            <a:r>
              <a:rPr lang="en-US" sz="1800" dirty="0" err="1"/>
              <a:t>HaKI</a:t>
            </a:r>
            <a:r>
              <a:rPr lang="en-US" sz="1800" dirty="0"/>
              <a:t> / </a:t>
            </a:r>
            <a:r>
              <a:rPr lang="en-US" sz="1800" dirty="0" err="1"/>
              <a:t>Hak</a:t>
            </a:r>
            <a:r>
              <a:rPr lang="en-US" sz="1800" dirty="0"/>
              <a:t> </a:t>
            </a:r>
            <a:r>
              <a:rPr lang="en-US" sz="1800" dirty="0" err="1"/>
              <a:t>Cipta</a:t>
            </a:r>
            <a:endParaRPr lang="id-ID" sz="1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460CEF-409B-42AC-A9EA-883D545E7D90}"/>
              </a:ext>
            </a:extLst>
          </p:cNvPr>
          <p:cNvCxnSpPr>
            <a:cxnSpLocks/>
          </p:cNvCxnSpPr>
          <p:nvPr/>
        </p:nvCxnSpPr>
        <p:spPr>
          <a:xfrm flipV="1">
            <a:off x="3911859" y="3239589"/>
            <a:ext cx="7727148" cy="28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751A6642-F476-439D-B4AE-A5C78F46989D}"/>
              </a:ext>
            </a:extLst>
          </p:cNvPr>
          <p:cNvSpPr txBox="1">
            <a:spLocks/>
          </p:cNvSpPr>
          <p:nvPr/>
        </p:nvSpPr>
        <p:spPr>
          <a:xfrm>
            <a:off x="3853267" y="1762979"/>
            <a:ext cx="7807510" cy="132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000"/>
              </a:lnSpc>
              <a:buNone/>
              <a:defRPr/>
            </a:pPr>
            <a:r>
              <a:rPr lang="en-US" sz="1800" dirty="0" err="1">
                <a:solidFill>
                  <a:srgbClr val="304538"/>
                </a:solidFill>
              </a:rPr>
              <a:t>Selain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mengacu</a:t>
            </a:r>
            <a:r>
              <a:rPr lang="en-US" sz="1800" dirty="0">
                <a:solidFill>
                  <a:srgbClr val="304538"/>
                </a:solidFill>
              </a:rPr>
              <a:t> pada </a:t>
            </a:r>
            <a:r>
              <a:rPr lang="en-US" sz="1800" dirty="0" err="1">
                <a:solidFill>
                  <a:srgbClr val="304538"/>
                </a:solidFill>
              </a:rPr>
              <a:t>Indikator</a:t>
            </a:r>
            <a:r>
              <a:rPr lang="en-US" sz="1800" dirty="0">
                <a:solidFill>
                  <a:srgbClr val="304538"/>
                </a:solidFill>
              </a:rPr>
              <a:t> Kinerja Utama (IKU) </a:t>
            </a:r>
            <a:r>
              <a:rPr lang="en-US" sz="1800" dirty="0" err="1">
                <a:solidFill>
                  <a:srgbClr val="304538"/>
                </a:solidFill>
              </a:rPr>
              <a:t>Perti</a:t>
            </a:r>
            <a:r>
              <a:rPr lang="en-US" sz="1800" dirty="0">
                <a:solidFill>
                  <a:srgbClr val="304538"/>
                </a:solidFill>
              </a:rPr>
              <a:t> Negeri, </a:t>
            </a:r>
            <a:r>
              <a:rPr lang="en-US" sz="1800" dirty="0" err="1">
                <a:solidFill>
                  <a:srgbClr val="304538"/>
                </a:solidFill>
              </a:rPr>
              <a:t>dalam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rangka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meningkatkan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dampak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dari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kegiatan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Pengabdian</a:t>
            </a:r>
            <a:r>
              <a:rPr lang="en-US" sz="1800" dirty="0">
                <a:solidFill>
                  <a:srgbClr val="304538"/>
                </a:solidFill>
              </a:rPr>
              <a:t> Masyarakat </a:t>
            </a:r>
            <a:r>
              <a:rPr lang="en-US" sz="1800" dirty="0" err="1">
                <a:solidFill>
                  <a:srgbClr val="304538"/>
                </a:solidFill>
              </a:rPr>
              <a:t>maka</a:t>
            </a:r>
            <a:r>
              <a:rPr lang="en-US" sz="1800" dirty="0">
                <a:solidFill>
                  <a:srgbClr val="304538"/>
                </a:solidFill>
              </a:rPr>
              <a:t> pada </a:t>
            </a:r>
            <a:r>
              <a:rPr lang="en-US" sz="1800" dirty="0" err="1">
                <a:solidFill>
                  <a:srgbClr val="304538"/>
                </a:solidFill>
              </a:rPr>
              <a:t>akhir</a:t>
            </a:r>
            <a:r>
              <a:rPr lang="en-US" sz="1800" dirty="0">
                <a:solidFill>
                  <a:srgbClr val="304538"/>
                </a:solidFill>
              </a:rPr>
              <a:t> masa </a:t>
            </a:r>
            <a:r>
              <a:rPr lang="en-US" sz="1800" dirty="0" err="1">
                <a:solidFill>
                  <a:srgbClr val="304538"/>
                </a:solidFill>
              </a:rPr>
              <a:t>kegiatan</a:t>
            </a:r>
            <a:r>
              <a:rPr lang="en-US" sz="1800" dirty="0">
                <a:solidFill>
                  <a:srgbClr val="304538"/>
                </a:solidFill>
              </a:rPr>
              <a:t> (</a:t>
            </a:r>
            <a:r>
              <a:rPr lang="en-US" sz="1800" dirty="0" err="1">
                <a:solidFill>
                  <a:srgbClr val="304538"/>
                </a:solidFill>
              </a:rPr>
              <a:t>termasuk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setiap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tahun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dari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kegiatan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multitahun</a:t>
            </a:r>
            <a:r>
              <a:rPr lang="en-US" sz="1800" dirty="0">
                <a:solidFill>
                  <a:srgbClr val="304538"/>
                </a:solidFill>
              </a:rPr>
              <a:t>) </a:t>
            </a:r>
            <a:r>
              <a:rPr lang="en-US" sz="1800" dirty="0" err="1">
                <a:solidFill>
                  <a:srgbClr val="304538"/>
                </a:solidFill>
              </a:rPr>
              <a:t>pelaksana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b="1" dirty="0">
                <a:solidFill>
                  <a:srgbClr val="327CC0"/>
                </a:solidFill>
              </a:rPr>
              <a:t>WAJIB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menyertakan</a:t>
            </a:r>
            <a:r>
              <a:rPr lang="en-US" sz="1800" dirty="0">
                <a:solidFill>
                  <a:srgbClr val="304538"/>
                </a:solidFill>
              </a:rPr>
              <a:t> link </a:t>
            </a:r>
            <a:r>
              <a:rPr lang="en-US" sz="1800" dirty="0" err="1">
                <a:solidFill>
                  <a:srgbClr val="304538"/>
                </a:solidFill>
              </a:rPr>
              <a:t>hasil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publikasi</a:t>
            </a:r>
            <a:r>
              <a:rPr lang="en-US" sz="1800" dirty="0">
                <a:solidFill>
                  <a:srgbClr val="304538"/>
                </a:solidFill>
              </a:rPr>
              <a:t>/</a:t>
            </a:r>
            <a:r>
              <a:rPr lang="en-US" sz="1800" dirty="0" err="1">
                <a:solidFill>
                  <a:srgbClr val="304538"/>
                </a:solidFill>
              </a:rPr>
              <a:t>publisitas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kegiatan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dari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jurnal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atau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liputan</a:t>
            </a:r>
            <a:r>
              <a:rPr lang="en-US" sz="1800" dirty="0">
                <a:solidFill>
                  <a:srgbClr val="304538"/>
                </a:solidFill>
              </a:rPr>
              <a:t> media </a:t>
            </a:r>
            <a:r>
              <a:rPr lang="en-US" sz="1800" dirty="0" err="1">
                <a:solidFill>
                  <a:srgbClr val="304538"/>
                </a:solidFill>
              </a:rPr>
              <a:t>massa</a:t>
            </a:r>
            <a:r>
              <a:rPr lang="en-US" sz="1800" dirty="0">
                <a:solidFill>
                  <a:srgbClr val="304538"/>
                </a:solidFill>
              </a:rPr>
              <a:t> </a:t>
            </a:r>
            <a:r>
              <a:rPr lang="en-US" sz="1800" dirty="0" err="1">
                <a:solidFill>
                  <a:srgbClr val="304538"/>
                </a:solidFill>
              </a:rPr>
              <a:t>dari</a:t>
            </a:r>
            <a:r>
              <a:rPr lang="en-US" sz="1800" dirty="0">
                <a:solidFill>
                  <a:srgbClr val="304538"/>
                </a:solidFill>
              </a:rPr>
              <a:t>/</a:t>
            </a:r>
            <a:r>
              <a:rPr lang="en-US" sz="1800" dirty="0" err="1">
                <a:solidFill>
                  <a:srgbClr val="304538"/>
                </a:solidFill>
              </a:rPr>
              <a:t>melalui</a:t>
            </a:r>
            <a:r>
              <a:rPr lang="en-US" sz="1800" dirty="0">
                <a:solidFill>
                  <a:srgbClr val="304538"/>
                </a:solidFill>
              </a:rPr>
              <a:t>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04538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E34F03-CAFA-EB44-B012-2308AAE09EDE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D517E-2AB4-D444-8C80-F3A87EDF5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58" y="2137601"/>
            <a:ext cx="3341945" cy="31340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43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DAMPAK (OUTCOME)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118" y="2611504"/>
            <a:ext cx="11508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b="1" dirty="0">
                <a:solidFill>
                  <a:srgbClr val="304538"/>
                </a:solidFill>
              </a:rPr>
              <a:t>Meningkatnya kualitas hidup masyarakat di wilayah atau kawasan desa binaan dan apresiasi masyarakat terhadap ITB yang diindikasikan melalui publisitas.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3DF7C-44A0-DB4B-8355-D9790CF010D7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8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STRATEGI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A7C47-388A-4AEC-9534-BFA95831117A}"/>
              </a:ext>
            </a:extLst>
          </p:cNvPr>
          <p:cNvSpPr/>
          <p:nvPr/>
        </p:nvSpPr>
        <p:spPr>
          <a:xfrm>
            <a:off x="346135" y="1945613"/>
            <a:ext cx="11459785" cy="643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rgbClr val="304538"/>
                </a:solidFill>
              </a:rPr>
              <a:t>Responsif terhadap kebutuhan masyarakat (individual dan/atau institusi) dalam hal sains, teknologi dan seni;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7A7C47-388A-4AEC-9534-BFA95831117A}"/>
              </a:ext>
            </a:extLst>
          </p:cNvPr>
          <p:cNvSpPr/>
          <p:nvPr/>
        </p:nvSpPr>
        <p:spPr>
          <a:xfrm>
            <a:off x="352762" y="2751547"/>
            <a:ext cx="11459785" cy="849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rgbClr val="304538"/>
                </a:solidFill>
              </a:rPr>
              <a:t>Bekerjasama secara aktif dan berkelanjutan dengan para pemangku kepentingan dalam pemberdayaan masyarakat, yakni: pemerintah, kelompok usaha dan industri, organisasi masyarakat, perguruan tinggi lain, dan masyarakat di wilayah binaan;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7A7C47-388A-4AEC-9534-BFA95831117A}"/>
              </a:ext>
            </a:extLst>
          </p:cNvPr>
          <p:cNvSpPr/>
          <p:nvPr/>
        </p:nvSpPr>
        <p:spPr>
          <a:xfrm>
            <a:off x="346134" y="3776827"/>
            <a:ext cx="11459785" cy="643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04538"/>
                </a:solidFill>
              </a:rPr>
              <a:t>Merintis</a:t>
            </a:r>
            <a:r>
              <a:rPr lang="en-US" b="1" dirty="0">
                <a:solidFill>
                  <a:srgbClr val="304538"/>
                </a:solidFill>
              </a:rPr>
              <a:t> </a:t>
            </a:r>
            <a:r>
              <a:rPr lang="en-US" b="1" dirty="0" err="1">
                <a:solidFill>
                  <a:srgbClr val="304538"/>
                </a:solidFill>
              </a:rPr>
              <a:t>usaha</a:t>
            </a:r>
            <a:r>
              <a:rPr lang="en-US" b="1" dirty="0">
                <a:solidFill>
                  <a:srgbClr val="304538"/>
                </a:solidFill>
              </a:rPr>
              <a:t> </a:t>
            </a:r>
            <a:r>
              <a:rPr lang="en-US" b="1" dirty="0" err="1">
                <a:solidFill>
                  <a:srgbClr val="304538"/>
                </a:solidFill>
              </a:rPr>
              <a:t>mandiri</a:t>
            </a:r>
            <a:r>
              <a:rPr lang="en-US" b="1" dirty="0">
                <a:solidFill>
                  <a:srgbClr val="304538"/>
                </a:solidFill>
              </a:rPr>
              <a:t> </a:t>
            </a:r>
            <a:r>
              <a:rPr lang="en-US" b="1" dirty="0" err="1">
                <a:solidFill>
                  <a:srgbClr val="304538"/>
                </a:solidFill>
              </a:rPr>
              <a:t>berlandaskan</a:t>
            </a:r>
            <a:r>
              <a:rPr lang="en-US" b="1" dirty="0">
                <a:solidFill>
                  <a:srgbClr val="304538"/>
                </a:solidFill>
              </a:rPr>
              <a:t> </a:t>
            </a:r>
            <a:r>
              <a:rPr lang="en-US" b="1" dirty="0" err="1">
                <a:solidFill>
                  <a:srgbClr val="304538"/>
                </a:solidFill>
              </a:rPr>
              <a:t>prinsip</a:t>
            </a:r>
            <a:r>
              <a:rPr lang="en-US" b="1" dirty="0">
                <a:solidFill>
                  <a:srgbClr val="304538"/>
                </a:solidFill>
              </a:rPr>
              <a:t> knowledge-based economy</a:t>
            </a:r>
            <a:r>
              <a:rPr lang="id-ID" b="1" dirty="0">
                <a:solidFill>
                  <a:srgbClr val="304538"/>
                </a:solidFill>
              </a:rPr>
              <a:t>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7A7C47-388A-4AEC-9534-BFA95831117A}"/>
              </a:ext>
            </a:extLst>
          </p:cNvPr>
          <p:cNvSpPr/>
          <p:nvPr/>
        </p:nvSpPr>
        <p:spPr>
          <a:xfrm>
            <a:off x="346133" y="4608888"/>
            <a:ext cx="11459785" cy="1043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rgbClr val="304538"/>
                </a:solidFill>
              </a:rPr>
              <a:t>Sejalan dengan kebijakan Merdeka Belajar-Kampus Merdeka (MBKM), maka program Kuliah Kerja Nyata (KKN) sebagai bentuk Pengabdian Masyarakat yang dilakukan oleh mahasiswa akan memberikan kelenturan bagi mahasiswa dalam menyerap dan menerapkan pengetahuan di masyarakat.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C1B48-9D25-5543-9AA2-C427A83748DC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8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JADWAL PELAKSANAAN</a:t>
            </a:r>
            <a:endParaRPr lang="en-ID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498746-AF16-4DC5-8EE3-3DE04AF72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96907"/>
              </p:ext>
            </p:extLst>
          </p:nvPr>
        </p:nvGraphicFramePr>
        <p:xfrm>
          <a:off x="1225090" y="1898098"/>
          <a:ext cx="9602237" cy="3851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093">
                  <a:extLst>
                    <a:ext uri="{9D8B030D-6E8A-4147-A177-3AD203B41FA5}">
                      <a16:colId xmlns:a16="http://schemas.microsoft.com/office/drawing/2014/main" val="2031586438"/>
                    </a:ext>
                  </a:extLst>
                </a:gridCol>
                <a:gridCol w="4133944">
                  <a:extLst>
                    <a:ext uri="{9D8B030D-6E8A-4147-A177-3AD203B41FA5}">
                      <a16:colId xmlns:a16="http://schemas.microsoft.com/office/drawing/2014/main" val="3827817252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876045258"/>
                    </a:ext>
                  </a:extLst>
                </a:gridCol>
              </a:tblGrid>
              <a:tr h="498640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</a:pPr>
                      <a:r>
                        <a:rPr lang="fi-FI" sz="2400" dirty="0">
                          <a:effectLst/>
                        </a:rPr>
                        <a:t>No</a:t>
                      </a:r>
                      <a:endParaRPr lang="en-ID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i-FI" sz="2400" dirty="0">
                          <a:effectLst/>
                        </a:rPr>
                        <a:t>Kegiatan</a:t>
                      </a:r>
                      <a:endParaRPr lang="en-ID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i-FI" sz="2400" dirty="0">
                          <a:effectLst/>
                        </a:rPr>
                        <a:t>Waktu</a:t>
                      </a:r>
                      <a:endParaRPr lang="en-ID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496274"/>
                  </a:ext>
                </a:extLst>
              </a:tr>
              <a:tr h="545000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</a:pPr>
                      <a:r>
                        <a:rPr lang="id-ID" sz="2200" b="1" dirty="0">
                          <a:solidFill>
                            <a:srgbClr val="304538"/>
                          </a:solidFill>
                          <a:effectLst/>
                        </a:rPr>
                        <a:t>1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D" sz="2200" b="1" i="0" dirty="0" err="1">
                          <a:solidFill>
                            <a:srgbClr val="304538"/>
                          </a:solidFill>
                          <a:effectLst/>
                        </a:rPr>
                        <a:t>Pembukaan</a:t>
                      </a:r>
                      <a:r>
                        <a:rPr lang="en-ID" sz="2200" b="1" i="0" dirty="0">
                          <a:solidFill>
                            <a:srgbClr val="304538"/>
                          </a:solidFill>
                          <a:effectLst/>
                        </a:rPr>
                        <a:t> </a:t>
                      </a:r>
                      <a:r>
                        <a:rPr lang="en-ID" sz="2200" b="1" i="1" dirty="0">
                          <a:solidFill>
                            <a:srgbClr val="304538"/>
                          </a:solidFill>
                          <a:effectLst/>
                        </a:rPr>
                        <a:t>Call for Proposal</a:t>
                      </a:r>
                      <a:endParaRPr lang="en-ID" sz="2200" b="1" i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AU" sz="2200" b="1" dirty="0">
                          <a:solidFill>
                            <a:srgbClr val="304538"/>
                          </a:solidFill>
                          <a:effectLst/>
                        </a:rPr>
                        <a:t>21 </a:t>
                      </a:r>
                      <a:r>
                        <a:rPr lang="en-AU" sz="2200" b="1" dirty="0" err="1">
                          <a:solidFill>
                            <a:srgbClr val="304538"/>
                          </a:solidFill>
                          <a:effectLst/>
                        </a:rPr>
                        <a:t>Desember</a:t>
                      </a:r>
                      <a:r>
                        <a:rPr lang="en-AU" sz="2200" b="1" dirty="0">
                          <a:solidFill>
                            <a:srgbClr val="304538"/>
                          </a:solidFill>
                          <a:effectLst/>
                        </a:rPr>
                        <a:t> 2020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82386"/>
                  </a:ext>
                </a:extLst>
              </a:tr>
              <a:tr h="488992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tabLst>
                          <a:tab pos="95250" algn="l"/>
                        </a:tabLst>
                      </a:pPr>
                      <a:r>
                        <a:rPr lang="id-ID" sz="2200" b="1" dirty="0">
                          <a:solidFill>
                            <a:srgbClr val="304538"/>
                          </a:solidFill>
                          <a:effectLst/>
                        </a:rPr>
                        <a:t>2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D" sz="2200" b="1" dirty="0" err="1">
                          <a:solidFill>
                            <a:srgbClr val="304538"/>
                          </a:solidFill>
                          <a:effectLst/>
                        </a:rPr>
                        <a:t>Pemasukan</a:t>
                      </a:r>
                      <a:r>
                        <a:rPr lang="en-ID" sz="2200" b="1" dirty="0">
                          <a:solidFill>
                            <a:srgbClr val="304538"/>
                          </a:solidFill>
                          <a:effectLst/>
                        </a:rPr>
                        <a:t> Proposal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21 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  <a:effectLst/>
                        </a:rPr>
                        <a:t>Desember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 2020 – 4 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  <a:effectLst/>
                        </a:rPr>
                        <a:t>Januari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 2021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21817"/>
                  </a:ext>
                </a:extLst>
              </a:tr>
              <a:tr h="462560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tabLst>
                          <a:tab pos="95250" algn="l"/>
                        </a:tabLst>
                      </a:pPr>
                      <a:r>
                        <a:rPr lang="id-ID" sz="2200" b="1" dirty="0">
                          <a:solidFill>
                            <a:srgbClr val="304538"/>
                          </a:solidFill>
                          <a:effectLst/>
                        </a:rPr>
                        <a:t>3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D" sz="2200" b="1" dirty="0" err="1">
                          <a:solidFill>
                            <a:srgbClr val="304538"/>
                          </a:solidFill>
                          <a:effectLst/>
                        </a:rPr>
                        <a:t>Evaluasi</a:t>
                      </a:r>
                      <a:r>
                        <a:rPr lang="en-ID" sz="2200" b="1" dirty="0">
                          <a:solidFill>
                            <a:srgbClr val="304538"/>
                          </a:solidFill>
                          <a:effectLst/>
                        </a:rPr>
                        <a:t> Proposal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d-ID" sz="2200" b="1" dirty="0">
                          <a:solidFill>
                            <a:srgbClr val="304538"/>
                          </a:solidFill>
                          <a:effectLst/>
                        </a:rPr>
                        <a:t>8 – 15 Januari 2021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34597"/>
                  </a:ext>
                </a:extLst>
              </a:tr>
              <a:tr h="462560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tabLst>
                          <a:tab pos="95250" algn="l"/>
                        </a:tabLst>
                      </a:pPr>
                      <a:r>
                        <a:rPr lang="id-ID" sz="2200" b="1" dirty="0">
                          <a:solidFill>
                            <a:srgbClr val="304538"/>
                          </a:solidFill>
                          <a:effectLst/>
                        </a:rPr>
                        <a:t>4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ID" sz="2200" b="1" dirty="0" err="1">
                          <a:solidFill>
                            <a:srgbClr val="304538"/>
                          </a:solidFill>
                          <a:effectLst/>
                        </a:rPr>
                        <a:t>Penentuan</a:t>
                      </a:r>
                      <a:r>
                        <a:rPr lang="en-ID" sz="2200" b="1" dirty="0">
                          <a:solidFill>
                            <a:srgbClr val="304538"/>
                          </a:solidFill>
                          <a:effectLst/>
                        </a:rPr>
                        <a:t> </a:t>
                      </a:r>
                      <a:r>
                        <a:rPr lang="en-ID" sz="2200" b="1" dirty="0" err="1">
                          <a:solidFill>
                            <a:srgbClr val="304538"/>
                          </a:solidFill>
                          <a:effectLst/>
                        </a:rPr>
                        <a:t>Pemenang</a:t>
                      </a:r>
                      <a:r>
                        <a:rPr lang="en-ID" sz="2200" b="1" dirty="0">
                          <a:solidFill>
                            <a:srgbClr val="304538"/>
                          </a:solidFill>
                          <a:effectLst/>
                        </a:rPr>
                        <a:t> Proposal 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19 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  <a:effectLst/>
                        </a:rPr>
                        <a:t>Januari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 2021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347974"/>
                  </a:ext>
                </a:extLst>
              </a:tr>
              <a:tr h="488992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tabLst>
                          <a:tab pos="95250" algn="l"/>
                        </a:tabLst>
                      </a:pPr>
                      <a:r>
                        <a:rPr lang="id-ID" sz="2200" b="1" dirty="0">
                          <a:solidFill>
                            <a:srgbClr val="304538"/>
                          </a:solidFill>
                          <a:effectLst/>
                        </a:rPr>
                        <a:t>5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i-FI" sz="2200" b="1" dirty="0">
                          <a:solidFill>
                            <a:srgbClr val="304538"/>
                          </a:solidFill>
                          <a:effectLst/>
                        </a:rPr>
                        <a:t>Pelaksanaan 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200" b="1" dirty="0" err="1">
                          <a:solidFill>
                            <a:srgbClr val="304538"/>
                          </a:solidFill>
                          <a:effectLst/>
                        </a:rPr>
                        <a:t>Februari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 – November 2021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64459"/>
                  </a:ext>
                </a:extLst>
              </a:tr>
              <a:tr h="462560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tabLst>
                          <a:tab pos="95250" algn="l"/>
                        </a:tabLst>
                      </a:pP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6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i-FI" sz="2200" b="1" dirty="0">
                          <a:solidFill>
                            <a:srgbClr val="304538"/>
                          </a:solidFill>
                          <a:effectLst/>
                        </a:rPr>
                        <a:t>Monitoring dan Evaluasi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1 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  <a:effectLst/>
                        </a:rPr>
                        <a:t>Agustus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 </a:t>
                      </a:r>
                      <a:r>
                        <a:rPr lang="id-ID" sz="2200" b="1" dirty="0">
                          <a:solidFill>
                            <a:srgbClr val="304538"/>
                          </a:solidFill>
                          <a:effectLst/>
                        </a:rPr>
                        <a:t>2020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32354"/>
                  </a:ext>
                </a:extLst>
              </a:tr>
              <a:tr h="441849"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tabLst>
                          <a:tab pos="95250" algn="l"/>
                        </a:tabLst>
                      </a:pPr>
                      <a:r>
                        <a:rPr lang="id-ID" sz="2200" b="1" dirty="0">
                          <a:solidFill>
                            <a:srgbClr val="304538"/>
                          </a:solidFill>
                          <a:effectLst/>
                        </a:rPr>
                        <a:t>7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i-FI" sz="2200" b="1" dirty="0" err="1">
                          <a:solidFill>
                            <a:srgbClr val="304538"/>
                          </a:solidFill>
                          <a:effectLst/>
                        </a:rPr>
                        <a:t>Pelaporan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d-ID" sz="2200" b="1" dirty="0">
                          <a:solidFill>
                            <a:srgbClr val="304538"/>
                          </a:solidFill>
                          <a:effectLst/>
                        </a:rPr>
                        <a:t>30 November 202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  <a:effectLst/>
                        </a:rPr>
                        <a:t>1</a:t>
                      </a:r>
                      <a:endParaRPr lang="en-ID" sz="2200" b="1" dirty="0">
                        <a:solidFill>
                          <a:srgbClr val="304538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02813" marR="1028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063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3CA23E-06CB-1544-854D-67793E8E3232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6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529328-659E-47ED-A5C0-A070F2490A09}"/>
              </a:ext>
            </a:extLst>
          </p:cNvPr>
          <p:cNvSpPr/>
          <p:nvPr/>
        </p:nvSpPr>
        <p:spPr>
          <a:xfrm>
            <a:off x="335972" y="1737359"/>
            <a:ext cx="5590313" cy="43107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Halaman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Judul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(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cover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Halaman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Pengesahan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/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Identitas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Proposal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Ringkasan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kegiatan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(1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lembar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Pendahuluan</a:t>
            </a:r>
            <a:endParaRPr lang="fi-FI" sz="1600" b="1" dirty="0">
              <a:solidFill>
                <a:srgbClr val="304538"/>
              </a:solidFill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 lvl="0">
              <a:tabLst>
                <a:tab pos="270510" algn="l"/>
              </a:tabLst>
            </a:pPr>
            <a:r>
              <a:rPr lang="fi-FI" sz="1600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	  .  </a:t>
            </a:r>
            <a:r>
              <a:rPr lang="fi-FI" sz="1600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Latar</a:t>
            </a:r>
            <a:r>
              <a:rPr lang="fi-FI" sz="1600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belakang</a:t>
            </a:r>
            <a:r>
              <a:rPr lang="fi-FI" sz="1600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kegiatan</a:t>
            </a:r>
            <a:r>
              <a:rPr lang="fi-FI" sz="1600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(1 </a:t>
            </a:r>
            <a:r>
              <a:rPr lang="fi-FI" sz="1600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lembar</a:t>
            </a:r>
            <a:r>
              <a:rPr lang="fi-FI" sz="1600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)</a:t>
            </a:r>
          </a:p>
          <a:p>
            <a:pPr lvl="0">
              <a:tabLst>
                <a:tab pos="270510" algn="l"/>
              </a:tabLst>
            </a:pPr>
            <a:r>
              <a:rPr lang="fi-FI" sz="1600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	  .  </a:t>
            </a:r>
            <a:r>
              <a:rPr lang="fi-FI" sz="1600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Tujuan</a:t>
            </a:r>
            <a:r>
              <a:rPr lang="fi-FI" sz="1600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dan</a:t>
            </a:r>
            <a:r>
              <a:rPr lang="fi-FI" sz="1600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target</a:t>
            </a:r>
            <a:r>
              <a:rPr lang="fi-FI" sz="1600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kegiatan</a:t>
            </a:r>
            <a:endParaRPr lang="fi-FI" sz="1600" dirty="0">
              <a:solidFill>
                <a:srgbClr val="304538"/>
              </a:solidFill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Pendekatan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/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Cara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Pemecahan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Masalah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Rencana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Kegiatan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dan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Jadwal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Kegiatan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(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Bila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Multiyear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, isi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hingga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tahun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ke-2)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Dampak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/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hasil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kegiatan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yang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diharapkan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(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mohon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sebutkan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rencana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publisitas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di media massa / media online / ulasan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reporter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/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koran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/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buku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/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jurnal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Keberlanjutan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Kegiatan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dan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Capaian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Tahun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Sebelumnya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(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Jika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ada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,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mohon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dijelaskan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capaian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tahun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sebelumnya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,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tahun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pelaksanaan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kegiatan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sebelumnya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,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serta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sumber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pembiayaan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kegiatan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sebelumnya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).</a:t>
            </a: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Usulan</a:t>
            </a:r>
            <a:r>
              <a:rPr lang="fi-FI" sz="1600" b="1" dirty="0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solidFill>
                  <a:srgbClr val="304538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Biaya</a:t>
            </a:r>
            <a:endParaRPr lang="fi-FI" sz="1600" b="1" dirty="0">
              <a:solidFill>
                <a:srgbClr val="304538"/>
              </a:solidFill>
              <a:ea typeface="MS Mincho" panose="02020609040205080304" pitchFamily="49" charset="-128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F5FE60-CD89-40B4-8EC8-070BC2790061}"/>
              </a:ext>
            </a:extLst>
          </p:cNvPr>
          <p:cNvSpPr/>
          <p:nvPr/>
        </p:nvSpPr>
        <p:spPr>
          <a:xfrm>
            <a:off x="6265716" y="1737359"/>
            <a:ext cx="5590312" cy="4310743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0510" algn="l"/>
              </a:tabLst>
            </a:pPr>
            <a:endParaRPr lang="id-ID" dirty="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>
              <a:tabLst>
                <a:tab pos="270510" algn="l"/>
              </a:tabLst>
            </a:pPr>
            <a:endParaRPr lang="id-ID" b="1" u="sng" dirty="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en-ID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Proposal </a:t>
            </a:r>
            <a:r>
              <a:rPr lang="en-ID" dirty="0" err="1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didaftarkan</a:t>
            </a:r>
            <a:r>
              <a:rPr lang="en-ID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secara</a:t>
            </a:r>
            <a:r>
              <a:rPr lang="en-ID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en-ID" i="1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online </a:t>
            </a:r>
            <a:r>
              <a:rPr lang="en-ID" dirty="0" err="1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melalui</a:t>
            </a:r>
            <a:r>
              <a:rPr lang="en-ID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en-ID" i="1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</a:rPr>
              <a:t>website </a:t>
            </a: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ahoma" panose="020B0604030504040204" pitchFamily="34" charset="0"/>
                <a:hlinkClick r:id="rId3"/>
              </a:rPr>
              <a:t>http://research.itb.ac.id/</a:t>
            </a:r>
            <a:endParaRPr lang="id-ID" b="1" u="sng" dirty="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70510" algn="l"/>
              </a:tabLst>
            </a:pPr>
            <a:endParaRPr lang="en-US" b="1" u="sng" dirty="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70510" algn="l"/>
              </a:tabLst>
            </a:pPr>
            <a:endParaRPr lang="en-ID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tabLst>
                <a:tab pos="270510" algn="l"/>
              </a:tabLst>
            </a:pPr>
            <a:r>
              <a:rPr lang="en-US" dirty="0">
                <a:ea typeface="MS Mincho" panose="02020609040205080304" pitchFamily="49" charset="-128"/>
                <a:cs typeface="Tahoma" panose="020B0604030504040204" pitchFamily="34" charset="0"/>
              </a:rPr>
              <a:t>Panduan dan format proposal </a:t>
            </a:r>
            <a:r>
              <a:rPr lang="en-US" dirty="0" err="1">
                <a:ea typeface="MS Mincho" panose="02020609040205080304" pitchFamily="49" charset="-128"/>
                <a:cs typeface="Tahoma" panose="020B0604030504040204" pitchFamily="34" charset="0"/>
              </a:rPr>
              <a:t>dapat</a:t>
            </a:r>
            <a:r>
              <a:rPr lang="en-US" dirty="0">
                <a:ea typeface="MS Mincho" panose="02020609040205080304" pitchFamily="49" charset="-128"/>
                <a:cs typeface="Tahoma" panose="020B0604030504040204" pitchFamily="34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ahoma" panose="020B0604030504040204" pitchFamily="34" charset="0"/>
              </a:rPr>
              <a:t>diakses</a:t>
            </a:r>
            <a:r>
              <a:rPr lang="en-US" dirty="0">
                <a:ea typeface="MS Mincho" panose="02020609040205080304" pitchFamily="49" charset="-128"/>
                <a:cs typeface="Tahoma" panose="020B0604030504040204" pitchFamily="34" charset="0"/>
              </a:rPr>
              <a:t> di website LPPM </a:t>
            </a:r>
            <a:r>
              <a:rPr lang="en-US" b="1" dirty="0">
                <a:ea typeface="MS Mincho" panose="02020609040205080304" pitchFamily="49" charset="-128"/>
                <a:cs typeface="Tahoma" panose="020B0604030504040204" pitchFamily="34" charset="0"/>
              </a:rPr>
              <a:t>(</a:t>
            </a:r>
            <a:r>
              <a:rPr lang="en-US" b="1" dirty="0">
                <a:solidFill>
                  <a:schemeClr val="bg1"/>
                </a:solidFill>
                <a:ea typeface="MS Mincho" panose="02020609040205080304" pitchFamily="49" charset="-128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https://www.lppm.itb.ac.id/</a:t>
            </a:r>
            <a:r>
              <a:rPr lang="en-US" b="1" dirty="0">
                <a:solidFill>
                  <a:schemeClr val="bg1"/>
                </a:solidFill>
                <a:ea typeface="MS Mincho" panose="02020609040205080304" pitchFamily="49" charset="-128"/>
                <a:cs typeface="Tahoma" panose="020B0604030504040204" pitchFamily="34" charset="0"/>
              </a:rPr>
              <a:t>) </a:t>
            </a:r>
            <a:endParaRPr lang="en-ID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PEDOMAN PENULISAN PROPOSAL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210D7-4768-8648-B360-283D8F87C543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5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PEDOMAN PENULISAN PROPOSAL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B334C-44D0-8A42-AE87-852DF010940B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A49E8-8D6B-9647-9FB6-D7AE1D69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91" y="1805135"/>
            <a:ext cx="3296320" cy="41168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FAC6B-5BC5-E64D-A064-78FF8CD38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116" y="1805134"/>
            <a:ext cx="3159098" cy="41168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492CA2-7412-0C4B-8164-99CD837D6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040" y="1775748"/>
            <a:ext cx="3275632" cy="416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0785268-B7A0-A541-8B63-921EC54A4F0C}"/>
              </a:ext>
            </a:extLst>
          </p:cNvPr>
          <p:cNvSpPr/>
          <p:nvPr/>
        </p:nvSpPr>
        <p:spPr>
          <a:xfrm>
            <a:off x="1019596" y="3997465"/>
            <a:ext cx="2872673" cy="1432291"/>
          </a:xfrm>
          <a:prstGeom prst="roundRect">
            <a:avLst>
              <a:gd name="adj" fmla="val 8059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BE2F232-E579-1B49-97DA-0366A68A7697}"/>
              </a:ext>
            </a:extLst>
          </p:cNvPr>
          <p:cNvSpPr/>
          <p:nvPr/>
        </p:nvSpPr>
        <p:spPr>
          <a:xfrm>
            <a:off x="4580925" y="3463725"/>
            <a:ext cx="2718091" cy="590385"/>
          </a:xfrm>
          <a:prstGeom prst="roundRect">
            <a:avLst>
              <a:gd name="adj" fmla="val 8059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9FF5454-CEF7-B74B-AC67-B258EF2DD3B1}"/>
              </a:ext>
            </a:extLst>
          </p:cNvPr>
          <p:cNvSpPr/>
          <p:nvPr/>
        </p:nvSpPr>
        <p:spPr>
          <a:xfrm>
            <a:off x="4580925" y="4084929"/>
            <a:ext cx="2718091" cy="1644232"/>
          </a:xfrm>
          <a:prstGeom prst="roundRect">
            <a:avLst>
              <a:gd name="adj" fmla="val 4122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F458AA-E3C4-0C4E-8E89-5392AE2B5BAF}"/>
              </a:ext>
            </a:extLst>
          </p:cNvPr>
          <p:cNvSpPr/>
          <p:nvPr/>
        </p:nvSpPr>
        <p:spPr>
          <a:xfrm>
            <a:off x="8236683" y="1949671"/>
            <a:ext cx="2718091" cy="1062954"/>
          </a:xfrm>
          <a:prstGeom prst="roundRect">
            <a:avLst>
              <a:gd name="adj" fmla="val 4122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8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3613" y="3104882"/>
            <a:ext cx="6210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dirty="0">
                <a:solidFill>
                  <a:srgbClr val="304538"/>
                </a:solidFill>
              </a:rPr>
              <a:t>TERIMA KASIH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059CE-AE5E-FE4F-9B24-989F62FAB3DB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8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" y="-1904"/>
            <a:ext cx="12188617" cy="6859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43EBC-3A7E-4951-BE72-9C03F113AA30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935" y="2239728"/>
            <a:ext cx="114191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3000" b="1" dirty="0"/>
              <a:t>Kontribusi ITB menuju 100 tahun berikutnya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3000" b="1" dirty="0"/>
              <a:t>Pelayanan kepada masyarakat dengan menerapkan hasil kepakaran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3000" b="1" i="1" dirty="0" err="1"/>
              <a:t>Locally</a:t>
            </a:r>
            <a:r>
              <a:rPr lang="id-ID" sz="3000" b="1" i="1" dirty="0"/>
              <a:t> </a:t>
            </a:r>
            <a:r>
              <a:rPr lang="id-ID" sz="3000" b="1" i="1" dirty="0" err="1"/>
              <a:t>Relevant</a:t>
            </a:r>
            <a:r>
              <a:rPr lang="id-ID" sz="3000" b="1" i="1" dirty="0"/>
              <a:t> </a:t>
            </a:r>
            <a:r>
              <a:rPr lang="id-ID" sz="3000" b="1" i="1" dirty="0" err="1"/>
              <a:t>and</a:t>
            </a:r>
            <a:r>
              <a:rPr lang="id-ID" sz="3000" b="1" dirty="0"/>
              <a:t> </a:t>
            </a:r>
            <a:r>
              <a:rPr lang="id-ID" sz="3000" b="1" i="1" dirty="0" err="1"/>
              <a:t>Globally</a:t>
            </a:r>
            <a:r>
              <a:rPr lang="id-ID" sz="3000" b="1" i="1" dirty="0"/>
              <a:t> </a:t>
            </a:r>
            <a:r>
              <a:rPr lang="id-ID" sz="3000" b="1" i="1" dirty="0" err="1"/>
              <a:t>Respected</a:t>
            </a:r>
            <a:endParaRPr lang="id-ID" sz="3000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3000" b="1" dirty="0"/>
              <a:t>Terkoordinasi, terstruktur dan berkesinambungan melibatkan pihak pemerintah lokal dan industri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3000" b="1" dirty="0"/>
              <a:t>Publisitas di media masa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3000" b="1" dirty="0"/>
              <a:t>Mematuhi AKB</a:t>
            </a:r>
            <a:endParaRPr lang="id-ID" sz="3000" b="1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7" y="52480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LATAR BELAKANG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 txBox="1">
            <a:spLocks/>
          </p:cNvSpPr>
          <p:nvPr/>
        </p:nvSpPr>
        <p:spPr>
          <a:xfrm>
            <a:off x="222067" y="52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bg1"/>
                </a:solidFill>
              </a:rPr>
              <a:t>LATAR BELAKANG</a:t>
            </a:r>
            <a:endParaRPr lang="en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6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DDE08-3843-5841-98EF-D2AF841A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2" y="0"/>
            <a:ext cx="11765756" cy="6858000"/>
          </a:xfrm>
          <a:prstGeom prst="rect">
            <a:avLst/>
          </a:prstGeom>
        </p:spPr>
      </p:pic>
      <p:sp>
        <p:nvSpPr>
          <p:cNvPr id="2" name="Google Shape;126;p31">
            <a:extLst>
              <a:ext uri="{FF2B5EF4-FFF2-40B4-BE49-F238E27FC236}">
                <a16:creationId xmlns:a16="http://schemas.microsoft.com/office/drawing/2014/main" id="{578A4C58-58B2-46D3-A5ED-AA4B06CD825C}"/>
              </a:ext>
            </a:extLst>
          </p:cNvPr>
          <p:cNvSpPr txBox="1">
            <a:spLocks/>
          </p:cNvSpPr>
          <p:nvPr/>
        </p:nvSpPr>
        <p:spPr>
          <a:xfrm>
            <a:off x="1781643" y="5680366"/>
            <a:ext cx="5602829" cy="7065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d-ID" sz="21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venir Next Condensed Medium" panose="020B0606020202020204" pitchFamily="34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Agregasi Data PM LPPM ITB 2015-2020</a:t>
            </a:r>
            <a:endParaRPr kumimoji="0" lang="id-ID" sz="2133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Avenir Next Condensed Medium" panose="020B0606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d-ID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Avenir Next Condensed Medium" panose="020B0606020202020204" pitchFamily="34" charset="0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1187D-EF6C-3842-B6C4-B1C18D23D5F9}"/>
              </a:ext>
            </a:extLst>
          </p:cNvPr>
          <p:cNvSpPr/>
          <p:nvPr/>
        </p:nvSpPr>
        <p:spPr>
          <a:xfrm>
            <a:off x="1781643" y="5335929"/>
            <a:ext cx="394398" cy="520861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75AA9-F724-BA45-8ABB-83505D871300}"/>
              </a:ext>
            </a:extLst>
          </p:cNvPr>
          <p:cNvSpPr/>
          <p:nvPr/>
        </p:nvSpPr>
        <p:spPr>
          <a:xfrm>
            <a:off x="3494697" y="5335929"/>
            <a:ext cx="394398" cy="520861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26B4DC-86C1-F646-9309-EDEAF31A7D40}"/>
              </a:ext>
            </a:extLst>
          </p:cNvPr>
          <p:cNvSpPr/>
          <p:nvPr/>
        </p:nvSpPr>
        <p:spPr>
          <a:xfrm>
            <a:off x="5254047" y="5335929"/>
            <a:ext cx="394398" cy="520861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6905C2-2342-174D-8E66-9AE4BE87EB5E}"/>
              </a:ext>
            </a:extLst>
          </p:cNvPr>
          <p:cNvCxnSpPr>
            <a:stCxn id="3" idx="0"/>
          </p:cNvCxnSpPr>
          <p:nvPr/>
        </p:nvCxnSpPr>
        <p:spPr>
          <a:xfrm flipV="1">
            <a:off x="1978842" y="4247909"/>
            <a:ext cx="0" cy="1088020"/>
          </a:xfrm>
          <a:prstGeom prst="line">
            <a:avLst/>
          </a:prstGeom>
          <a:ln w="15875">
            <a:solidFill>
              <a:srgbClr val="C00000">
                <a:alpha val="99000"/>
              </a:srgb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42A555-E009-CE4C-9D9D-081EA299D31D}"/>
              </a:ext>
            </a:extLst>
          </p:cNvPr>
          <p:cNvCxnSpPr/>
          <p:nvPr/>
        </p:nvCxnSpPr>
        <p:spPr>
          <a:xfrm flipV="1">
            <a:off x="3691896" y="4247909"/>
            <a:ext cx="0" cy="1088020"/>
          </a:xfrm>
          <a:prstGeom prst="line">
            <a:avLst/>
          </a:prstGeom>
          <a:ln w="15875">
            <a:solidFill>
              <a:srgbClr val="C00000">
                <a:alpha val="99000"/>
              </a:srgb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095E48-FE65-2648-97AF-44936BA26354}"/>
              </a:ext>
            </a:extLst>
          </p:cNvPr>
          <p:cNvCxnSpPr/>
          <p:nvPr/>
        </p:nvCxnSpPr>
        <p:spPr>
          <a:xfrm flipV="1">
            <a:off x="5450818" y="4247909"/>
            <a:ext cx="0" cy="1088020"/>
          </a:xfrm>
          <a:prstGeom prst="line">
            <a:avLst/>
          </a:prstGeom>
          <a:ln w="15875">
            <a:solidFill>
              <a:srgbClr val="C00000">
                <a:alpha val="99000"/>
              </a:srgb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83E920-EC65-CB4A-A056-B7B7BF771EA6}"/>
              </a:ext>
            </a:extLst>
          </p:cNvPr>
          <p:cNvSpPr txBox="1"/>
          <p:nvPr/>
        </p:nvSpPr>
        <p:spPr>
          <a:xfrm>
            <a:off x="1781643" y="3005894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Perbatasan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3T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sangat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minim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D9E11-9CC6-924B-9E43-465C1B76650D}"/>
              </a:ext>
            </a:extLst>
          </p:cNvPr>
          <p:cNvSpPr txBox="1"/>
          <p:nvPr/>
        </p:nvSpPr>
        <p:spPr>
          <a:xfrm>
            <a:off x="3494697" y="3005894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Perbatasan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3T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sangat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minim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CC194A-257A-1147-9F41-F659481EEBFC}"/>
              </a:ext>
            </a:extLst>
          </p:cNvPr>
          <p:cNvSpPr txBox="1"/>
          <p:nvPr/>
        </p:nvSpPr>
        <p:spPr>
          <a:xfrm>
            <a:off x="5254047" y="3005894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Perbatasan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3T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sangat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minim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021C07-AFDB-744D-99A5-D2F7324B8E0E}"/>
              </a:ext>
            </a:extLst>
          </p:cNvPr>
          <p:cNvCxnSpPr>
            <a:cxnSpLocks/>
          </p:cNvCxnSpPr>
          <p:nvPr/>
        </p:nvCxnSpPr>
        <p:spPr>
          <a:xfrm flipV="1">
            <a:off x="2303362" y="2346768"/>
            <a:ext cx="535222" cy="717002"/>
          </a:xfrm>
          <a:prstGeom prst="line">
            <a:avLst/>
          </a:prstGeom>
          <a:ln w="15875">
            <a:solidFill>
              <a:srgbClr val="C00000">
                <a:alpha val="99000"/>
              </a:srgb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DD17FC-1BD0-5646-8328-B3A2C16477F9}"/>
              </a:ext>
            </a:extLst>
          </p:cNvPr>
          <p:cNvCxnSpPr>
            <a:cxnSpLocks/>
          </p:cNvCxnSpPr>
          <p:nvPr/>
        </p:nvCxnSpPr>
        <p:spPr>
          <a:xfrm flipH="1" flipV="1">
            <a:off x="2851015" y="2346768"/>
            <a:ext cx="927691" cy="717002"/>
          </a:xfrm>
          <a:prstGeom prst="line">
            <a:avLst/>
          </a:prstGeom>
          <a:ln w="15875">
            <a:solidFill>
              <a:srgbClr val="C00000">
                <a:alpha val="99000"/>
              </a:srgb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246FC5-7348-8647-94D6-24D8B6BC9ED6}"/>
              </a:ext>
            </a:extLst>
          </p:cNvPr>
          <p:cNvCxnSpPr>
            <a:cxnSpLocks/>
          </p:cNvCxnSpPr>
          <p:nvPr/>
        </p:nvCxnSpPr>
        <p:spPr>
          <a:xfrm flipH="1" flipV="1">
            <a:off x="2838584" y="2332300"/>
            <a:ext cx="2699979" cy="731470"/>
          </a:xfrm>
          <a:prstGeom prst="line">
            <a:avLst/>
          </a:prstGeom>
          <a:ln w="15875">
            <a:solidFill>
              <a:srgbClr val="C00000">
                <a:alpha val="99000"/>
              </a:srgb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6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SASARAN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A7C47-388A-4AEC-9534-BFA95831117A}"/>
              </a:ext>
            </a:extLst>
          </p:cNvPr>
          <p:cNvSpPr/>
          <p:nvPr/>
        </p:nvSpPr>
        <p:spPr>
          <a:xfrm>
            <a:off x="270660" y="3818166"/>
            <a:ext cx="11589329" cy="183787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400" b="1" dirty="0">
                <a:solidFill>
                  <a:schemeClr val="tx1"/>
                </a:solidFill>
              </a:rPr>
              <a:t>Terwujudnya kegiatan Pengabdian Masyarakat di</a:t>
            </a:r>
            <a:r>
              <a:rPr lang="en-ID" sz="2400" b="1" dirty="0">
                <a:solidFill>
                  <a:schemeClr val="tx1"/>
                </a:solidFill>
              </a:rPr>
              <a:t>:</a:t>
            </a:r>
            <a:endParaRPr lang="id-ID" sz="2400" b="1" dirty="0">
              <a:solidFill>
                <a:schemeClr val="tx1"/>
              </a:solidFill>
            </a:endParaRPr>
          </a:p>
          <a:p>
            <a:r>
              <a:rPr lang="id-ID" sz="2400" b="1" dirty="0">
                <a:solidFill>
                  <a:schemeClr val="tx1"/>
                </a:solidFill>
              </a:rPr>
              <a:t>   </a:t>
            </a:r>
            <a:r>
              <a:rPr lang="en-ID" sz="2400" b="1" dirty="0">
                <a:solidFill>
                  <a:schemeClr val="tx1"/>
                </a:solidFill>
              </a:rPr>
              <a:t>a)  </a:t>
            </a:r>
            <a:r>
              <a:rPr lang="en-ID" sz="2400" b="1" dirty="0" err="1">
                <a:solidFill>
                  <a:schemeClr val="tx1"/>
                </a:solidFill>
              </a:rPr>
              <a:t>Lingkar</a:t>
            </a:r>
            <a:r>
              <a:rPr lang="en-ID" sz="2400" b="1" dirty="0">
                <a:solidFill>
                  <a:schemeClr val="tx1"/>
                </a:solidFill>
              </a:rPr>
              <a:t> 1:  </a:t>
            </a:r>
            <a:r>
              <a:rPr lang="en-ID" sz="2400" b="1" dirty="0" err="1">
                <a:solidFill>
                  <a:schemeClr val="tx1"/>
                </a:solidFill>
              </a:rPr>
              <a:t>Lingkungan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Kampus</a:t>
            </a:r>
            <a:r>
              <a:rPr lang="en-ID" sz="2400" b="1" dirty="0">
                <a:solidFill>
                  <a:schemeClr val="tx1"/>
                </a:solidFill>
              </a:rPr>
              <a:t> ITB, Bandung </a:t>
            </a:r>
            <a:r>
              <a:rPr lang="en-ID" sz="2400" b="1" dirty="0" err="1">
                <a:solidFill>
                  <a:schemeClr val="tx1"/>
                </a:solidFill>
              </a:rPr>
              <a:t>dan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sekitarnya</a:t>
            </a:r>
            <a:endParaRPr lang="id-ID" sz="2400" b="1" dirty="0">
              <a:solidFill>
                <a:schemeClr val="tx1"/>
              </a:solidFill>
            </a:endParaRPr>
          </a:p>
          <a:p>
            <a:r>
              <a:rPr lang="id-ID" sz="2400" b="1" dirty="0">
                <a:solidFill>
                  <a:schemeClr val="tx1"/>
                </a:solidFill>
              </a:rPr>
              <a:t>   </a:t>
            </a:r>
            <a:r>
              <a:rPr lang="en-ID" sz="2400" b="1" dirty="0">
                <a:solidFill>
                  <a:schemeClr val="tx1"/>
                </a:solidFill>
              </a:rPr>
              <a:t>b)  </a:t>
            </a:r>
            <a:r>
              <a:rPr lang="en-ID" sz="2400" b="1" dirty="0" err="1">
                <a:solidFill>
                  <a:schemeClr val="tx1"/>
                </a:solidFill>
              </a:rPr>
              <a:t>Lingkar</a:t>
            </a:r>
            <a:r>
              <a:rPr lang="en-ID" sz="2400" b="1" dirty="0">
                <a:solidFill>
                  <a:schemeClr val="tx1"/>
                </a:solidFill>
              </a:rPr>
              <a:t> 2:  Zona </a:t>
            </a:r>
            <a:r>
              <a:rPr lang="en-ID" sz="2400" b="1" dirty="0" err="1">
                <a:solidFill>
                  <a:schemeClr val="tx1"/>
                </a:solidFill>
              </a:rPr>
              <a:t>Provinsi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Jawa</a:t>
            </a:r>
            <a:r>
              <a:rPr lang="en-ID" sz="2400" b="1" dirty="0">
                <a:solidFill>
                  <a:schemeClr val="tx1"/>
                </a:solidFill>
              </a:rPr>
              <a:t> Barat</a:t>
            </a:r>
            <a:endParaRPr lang="id-ID" sz="2400" b="1" dirty="0">
              <a:solidFill>
                <a:schemeClr val="tx1"/>
              </a:solidFill>
            </a:endParaRPr>
          </a:p>
          <a:p>
            <a:r>
              <a:rPr lang="id-ID" sz="2400" b="1" dirty="0">
                <a:solidFill>
                  <a:schemeClr val="tx1"/>
                </a:solidFill>
              </a:rPr>
              <a:t>   </a:t>
            </a:r>
            <a:r>
              <a:rPr lang="en-ID" sz="2400" b="1" dirty="0">
                <a:solidFill>
                  <a:schemeClr val="tx1"/>
                </a:solidFill>
              </a:rPr>
              <a:t>c)  </a:t>
            </a:r>
            <a:r>
              <a:rPr lang="en-ID" sz="2400" b="1" dirty="0" err="1">
                <a:solidFill>
                  <a:schemeClr val="tx1"/>
                </a:solidFill>
              </a:rPr>
              <a:t>Lingkar</a:t>
            </a:r>
            <a:r>
              <a:rPr lang="en-ID" sz="2400" b="1" dirty="0">
                <a:solidFill>
                  <a:schemeClr val="tx1"/>
                </a:solidFill>
              </a:rPr>
              <a:t> 3:  Zona </a:t>
            </a:r>
            <a:r>
              <a:rPr lang="en-ID" sz="2400" b="1" dirty="0" err="1">
                <a:solidFill>
                  <a:schemeClr val="tx1"/>
                </a:solidFill>
              </a:rPr>
              <a:t>Pulau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Jawa</a:t>
            </a:r>
            <a:r>
              <a:rPr lang="en-ID" sz="2400" b="1" dirty="0">
                <a:solidFill>
                  <a:schemeClr val="tx1"/>
                </a:solidFill>
              </a:rPr>
              <a:t> (di </a:t>
            </a:r>
            <a:r>
              <a:rPr lang="en-ID" sz="2400" b="1" dirty="0" err="1">
                <a:solidFill>
                  <a:schemeClr val="tx1"/>
                </a:solidFill>
              </a:rPr>
              <a:t>luar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Jawa</a:t>
            </a:r>
            <a:r>
              <a:rPr lang="en-ID" sz="2400" b="1" dirty="0">
                <a:solidFill>
                  <a:schemeClr val="tx1"/>
                </a:solidFill>
              </a:rPr>
              <a:t> Barat)</a:t>
            </a:r>
            <a:endParaRPr lang="id-ID" sz="2400" b="1" dirty="0">
              <a:solidFill>
                <a:schemeClr val="tx1"/>
              </a:solidFill>
            </a:endParaRPr>
          </a:p>
          <a:p>
            <a:r>
              <a:rPr lang="id-ID" sz="2400" b="1" dirty="0">
                <a:solidFill>
                  <a:schemeClr val="tx1"/>
                </a:solidFill>
              </a:rPr>
              <a:t>   </a:t>
            </a:r>
            <a:r>
              <a:rPr lang="en-ID" sz="2400" b="1" dirty="0">
                <a:solidFill>
                  <a:schemeClr val="tx1"/>
                </a:solidFill>
              </a:rPr>
              <a:t>d)  </a:t>
            </a:r>
            <a:r>
              <a:rPr lang="en-ID" sz="2400" b="1" dirty="0" err="1">
                <a:solidFill>
                  <a:schemeClr val="tx1"/>
                </a:solidFill>
              </a:rPr>
              <a:t>Lingkar</a:t>
            </a:r>
            <a:r>
              <a:rPr lang="en-ID" sz="2400" b="1" dirty="0">
                <a:solidFill>
                  <a:schemeClr val="tx1"/>
                </a:solidFill>
              </a:rPr>
              <a:t> 4:  Zona </a:t>
            </a:r>
            <a:r>
              <a:rPr lang="en-ID" sz="2400" b="1" dirty="0" err="1">
                <a:solidFill>
                  <a:schemeClr val="tx1"/>
                </a:solidFill>
              </a:rPr>
              <a:t>Luar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Pulau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Jawa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endParaRPr lang="id-ID" sz="2400" b="1" dirty="0">
              <a:solidFill>
                <a:schemeClr val="tx1"/>
              </a:solidFill>
            </a:endParaRPr>
          </a:p>
          <a:p>
            <a:r>
              <a:rPr lang="id-ID" sz="2400" b="1" dirty="0">
                <a:solidFill>
                  <a:schemeClr val="tx1"/>
                </a:solidFill>
              </a:rPr>
              <a:t>   </a:t>
            </a:r>
            <a:r>
              <a:rPr lang="en-ID" sz="2400" b="1" dirty="0">
                <a:solidFill>
                  <a:schemeClr val="tx1"/>
                </a:solidFill>
              </a:rPr>
              <a:t>e)  </a:t>
            </a:r>
            <a:r>
              <a:rPr lang="en-ID" sz="2400" b="1" dirty="0" err="1">
                <a:solidFill>
                  <a:schemeClr val="tx1"/>
                </a:solidFill>
              </a:rPr>
              <a:t>Lingkar</a:t>
            </a:r>
            <a:r>
              <a:rPr lang="en-ID" sz="2400" b="1" dirty="0">
                <a:solidFill>
                  <a:schemeClr val="tx1"/>
                </a:solidFill>
              </a:rPr>
              <a:t> 5:  Zona </a:t>
            </a:r>
            <a:r>
              <a:rPr lang="en-ID" sz="2400" b="1" dirty="0" err="1">
                <a:solidFill>
                  <a:schemeClr val="tx1"/>
                </a:solidFill>
              </a:rPr>
              <a:t>Perbatasan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atau</a:t>
            </a:r>
            <a:r>
              <a:rPr lang="en-ID" sz="2400" b="1" dirty="0">
                <a:solidFill>
                  <a:schemeClr val="tx1"/>
                </a:solidFill>
              </a:rPr>
              <a:t> Daerah </a:t>
            </a:r>
            <a:r>
              <a:rPr lang="en-ID" sz="2400" b="1" dirty="0" err="1">
                <a:solidFill>
                  <a:schemeClr val="tx1"/>
                </a:solidFill>
              </a:rPr>
              <a:t>Tertinggal</a:t>
            </a:r>
            <a:r>
              <a:rPr lang="en-ID" sz="2400" b="1" dirty="0">
                <a:solidFill>
                  <a:schemeClr val="tx1"/>
                </a:solidFill>
              </a:rPr>
              <a:t>, </a:t>
            </a:r>
            <a:r>
              <a:rPr lang="en-ID" sz="2400" b="1" dirty="0" err="1">
                <a:solidFill>
                  <a:schemeClr val="tx1"/>
                </a:solidFill>
              </a:rPr>
              <a:t>Terdepan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dan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Terluar</a:t>
            </a:r>
            <a:r>
              <a:rPr lang="en-ID" sz="2400" b="1" dirty="0">
                <a:solidFill>
                  <a:schemeClr val="tx1"/>
                </a:solidFill>
              </a:rPr>
              <a:t> (3T);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AEFF1-7EAF-C74A-93FE-848F5CBB050B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38C82B-289E-1F42-9E85-65A3A67428EA}"/>
              </a:ext>
            </a:extLst>
          </p:cNvPr>
          <p:cNvSpPr/>
          <p:nvPr/>
        </p:nvSpPr>
        <p:spPr>
          <a:xfrm>
            <a:off x="257597" y="2707610"/>
            <a:ext cx="11589329" cy="6432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400" b="1" dirty="0">
                <a:solidFill>
                  <a:schemeClr val="tx1"/>
                </a:solidFill>
              </a:rPr>
              <a:t>Terwujudnya kemitraan dengan dunia usaha, institusi pemerintah, perguruan tinggi dan masyarakat umum.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562CD5-36F5-8C4E-8CFE-419954050BA5}"/>
              </a:ext>
            </a:extLst>
          </p:cNvPr>
          <p:cNvSpPr/>
          <p:nvPr/>
        </p:nvSpPr>
        <p:spPr>
          <a:xfrm>
            <a:off x="266304" y="1889358"/>
            <a:ext cx="11589329" cy="6432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400" b="1" dirty="0">
                <a:solidFill>
                  <a:schemeClr val="tx1"/>
                </a:solidFill>
              </a:rPr>
              <a:t>Meningkatnya budaya kepedulian terhadap masyarakat di kalangan sivitas akademik ITB.</a:t>
            </a:r>
          </a:p>
        </p:txBody>
      </p:sp>
    </p:spTree>
    <p:extLst>
      <p:ext uri="{BB962C8B-B14F-4D97-AF65-F5344CB8AC3E}">
        <p14:creationId xmlns:p14="http://schemas.microsoft.com/office/powerpoint/2010/main" val="358636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3506C5-C975-4D08-8572-A29ED531055D}"/>
              </a:ext>
            </a:extLst>
          </p:cNvPr>
          <p:cNvSpPr txBox="1">
            <a:spLocks/>
          </p:cNvSpPr>
          <p:nvPr/>
        </p:nvSpPr>
        <p:spPr>
          <a:xfrm>
            <a:off x="311727" y="548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b="1" dirty="0">
                <a:solidFill>
                  <a:schemeClr val="bg1"/>
                </a:solidFill>
              </a:rPr>
              <a:t>RUANG LINGKUP PROGRAM</a:t>
            </a:r>
            <a:endParaRPr lang="en-ID" sz="3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7A7C47-388A-4AEC-9534-BFA95831117A}"/>
              </a:ext>
            </a:extLst>
          </p:cNvPr>
          <p:cNvSpPr/>
          <p:nvPr/>
        </p:nvSpPr>
        <p:spPr>
          <a:xfrm>
            <a:off x="309023" y="1876015"/>
            <a:ext cx="11541563" cy="1046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200" b="1" dirty="0">
                <a:solidFill>
                  <a:srgbClr val="304538"/>
                </a:solidFill>
              </a:rPr>
              <a:t>Penerapan karya cipta Pengabdian Masyarakat, yakni: penerapan sains, teknologi tepat guna dan penciptaan karya seni/desain/arsitektur/perencanaan wilayah binaan;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7A7C47-388A-4AEC-9534-BFA95831117A}"/>
              </a:ext>
            </a:extLst>
          </p:cNvPr>
          <p:cNvSpPr/>
          <p:nvPr/>
        </p:nvSpPr>
        <p:spPr>
          <a:xfrm>
            <a:off x="311727" y="3141250"/>
            <a:ext cx="11534502" cy="14832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304538"/>
                </a:solidFill>
              </a:rPr>
              <a:t>Peningkatan</a:t>
            </a:r>
            <a:r>
              <a:rPr lang="en-US" sz="2200" b="1" dirty="0">
                <a:solidFill>
                  <a:srgbClr val="304538"/>
                </a:solidFill>
              </a:rPr>
              <a:t> </a:t>
            </a:r>
            <a:r>
              <a:rPr lang="en-US" sz="2200" b="1" dirty="0" err="1">
                <a:solidFill>
                  <a:srgbClr val="304538"/>
                </a:solidFill>
              </a:rPr>
              <a:t>pengetahuan</a:t>
            </a:r>
            <a:r>
              <a:rPr lang="en-US" sz="2200" b="1" dirty="0">
                <a:solidFill>
                  <a:srgbClr val="304538"/>
                </a:solidFill>
              </a:rPr>
              <a:t> dan </a:t>
            </a:r>
            <a:r>
              <a:rPr lang="en-US" sz="2200" b="1" dirty="0" err="1">
                <a:solidFill>
                  <a:srgbClr val="304538"/>
                </a:solidFill>
              </a:rPr>
              <a:t>kapasitas</a:t>
            </a:r>
            <a:r>
              <a:rPr lang="en-US" sz="2200" b="1" dirty="0">
                <a:solidFill>
                  <a:srgbClr val="304538"/>
                </a:solidFill>
              </a:rPr>
              <a:t> </a:t>
            </a:r>
            <a:r>
              <a:rPr lang="en-US" sz="2200" b="1" dirty="0" err="1">
                <a:solidFill>
                  <a:srgbClr val="304538"/>
                </a:solidFill>
              </a:rPr>
              <a:t>masyarakat</a:t>
            </a:r>
            <a:r>
              <a:rPr lang="en-US" sz="2200" b="1" dirty="0">
                <a:solidFill>
                  <a:srgbClr val="304538"/>
                </a:solidFill>
              </a:rPr>
              <a:t> </a:t>
            </a:r>
            <a:r>
              <a:rPr lang="id-ID" sz="2200" b="1" dirty="0">
                <a:solidFill>
                  <a:srgbClr val="304538"/>
                </a:solidFill>
              </a:rPr>
              <a:t>melalui publikasi dalam bentuk karya tulis dan/atau media visual yang dipublikasikan </a:t>
            </a:r>
            <a:r>
              <a:rPr lang="en-US" sz="2200" b="1" dirty="0" err="1">
                <a:solidFill>
                  <a:srgbClr val="304538"/>
                </a:solidFill>
              </a:rPr>
              <a:t>selain</a:t>
            </a:r>
            <a:r>
              <a:rPr lang="en-US" sz="2200" b="1" dirty="0">
                <a:solidFill>
                  <a:srgbClr val="304538"/>
                </a:solidFill>
              </a:rPr>
              <a:t> di </a:t>
            </a:r>
            <a:r>
              <a:rPr lang="id-ID" sz="2200" b="1" dirty="0">
                <a:solidFill>
                  <a:srgbClr val="304538"/>
                </a:solidFill>
              </a:rPr>
              <a:t>jurnal ilmiah, misalnya modul pelatihan, buku tentang penerapan ipteks, </a:t>
            </a:r>
            <a:r>
              <a:rPr lang="en-US" sz="2200" b="1" dirty="0" err="1">
                <a:solidFill>
                  <a:srgbClr val="304538"/>
                </a:solidFill>
              </a:rPr>
              <a:t>opini</a:t>
            </a:r>
            <a:r>
              <a:rPr lang="en-US" sz="2200" b="1" dirty="0">
                <a:solidFill>
                  <a:srgbClr val="304538"/>
                </a:solidFill>
              </a:rPr>
              <a:t>/</a:t>
            </a:r>
            <a:r>
              <a:rPr lang="en-US" sz="2200" b="1" dirty="0" err="1">
                <a:solidFill>
                  <a:srgbClr val="304538"/>
                </a:solidFill>
              </a:rPr>
              <a:t>liputan</a:t>
            </a:r>
            <a:r>
              <a:rPr lang="en-US" sz="2200" b="1" dirty="0">
                <a:solidFill>
                  <a:srgbClr val="304538"/>
                </a:solidFill>
              </a:rPr>
              <a:t> media</a:t>
            </a:r>
            <a:r>
              <a:rPr lang="en-ID" sz="2200" b="1" dirty="0">
                <a:solidFill>
                  <a:srgbClr val="304538"/>
                </a:solidFill>
              </a:rPr>
              <a:t>, </a:t>
            </a:r>
            <a:r>
              <a:rPr lang="en-ID" sz="2200" b="1" dirty="0" err="1">
                <a:solidFill>
                  <a:srgbClr val="304538"/>
                </a:solidFill>
              </a:rPr>
              <a:t>serta</a:t>
            </a:r>
            <a:r>
              <a:rPr lang="en-ID" sz="2200" b="1" dirty="0">
                <a:solidFill>
                  <a:srgbClr val="304538"/>
                </a:solidFill>
              </a:rPr>
              <a:t> video </a:t>
            </a:r>
            <a:r>
              <a:rPr lang="id-ID" sz="2200" b="1" dirty="0">
                <a:solidFill>
                  <a:srgbClr val="304538"/>
                </a:solidFill>
              </a:rPr>
              <a:t>yang dimuat di media </a:t>
            </a:r>
            <a:r>
              <a:rPr lang="en-US" sz="2200" b="1" dirty="0">
                <a:solidFill>
                  <a:srgbClr val="304538"/>
                </a:solidFill>
              </a:rPr>
              <a:t>daring</a:t>
            </a:r>
            <a:r>
              <a:rPr lang="id-ID" sz="2200" b="1" dirty="0">
                <a:solidFill>
                  <a:srgbClr val="304538"/>
                </a:solidFill>
              </a:rPr>
              <a:t>, media sosial, </a:t>
            </a:r>
            <a:r>
              <a:rPr lang="en-ID" sz="2200" b="1" dirty="0" err="1">
                <a:solidFill>
                  <a:srgbClr val="304538"/>
                </a:solidFill>
              </a:rPr>
              <a:t>serta</a:t>
            </a:r>
            <a:r>
              <a:rPr lang="id-ID" sz="2200" b="1" dirty="0">
                <a:solidFill>
                  <a:srgbClr val="304538"/>
                </a:solidFill>
              </a:rPr>
              <a:t> tulisan kuratorial pameran;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7A7C47-388A-4AEC-9534-BFA95831117A}"/>
              </a:ext>
            </a:extLst>
          </p:cNvPr>
          <p:cNvSpPr/>
          <p:nvPr/>
        </p:nvSpPr>
        <p:spPr>
          <a:xfrm>
            <a:off x="311727" y="4847284"/>
            <a:ext cx="11534504" cy="1046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2200" b="1" dirty="0">
                <a:solidFill>
                  <a:srgbClr val="304538"/>
                </a:solidFill>
              </a:rPr>
              <a:t>Kegiatan kepedulian sosial, pendampingan masyarakat melalui konsultansi, penjaminan mutu, perintisan dan peningkatan produktivitas kelompok usaha oleh masyarakat.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AB32A-E787-1B41-800A-0D6A2E11C3B0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6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000" b="1" dirty="0">
                <a:solidFill>
                  <a:schemeClr val="bg1"/>
                </a:solidFill>
              </a:rPr>
              <a:t>PRIORITAS MASALAH PENGABDIAN MASYARAKAT</a:t>
            </a:r>
            <a:endParaRPr lang="en-ID" sz="30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C54BC-011C-4753-83A6-86332DBD2162}"/>
              </a:ext>
            </a:extLst>
          </p:cNvPr>
          <p:cNvSpPr/>
          <p:nvPr/>
        </p:nvSpPr>
        <p:spPr>
          <a:xfrm>
            <a:off x="713707" y="2898707"/>
            <a:ext cx="2410691" cy="2039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200" b="1" dirty="0" err="1">
                <a:solidFill>
                  <a:srgbClr val="304538"/>
                </a:solidFill>
              </a:rPr>
              <a:t>Pemberdayaan</a:t>
            </a:r>
            <a:r>
              <a:rPr lang="en-ID" sz="2200" b="1" dirty="0">
                <a:solidFill>
                  <a:srgbClr val="304538"/>
                </a:solidFill>
              </a:rPr>
              <a:t> Wilayah/</a:t>
            </a:r>
            <a:r>
              <a:rPr lang="en-ID" sz="2200" b="1" dirty="0" err="1">
                <a:solidFill>
                  <a:srgbClr val="304538"/>
                </a:solidFill>
              </a:rPr>
              <a:t>Desa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Binaan</a:t>
            </a:r>
            <a:endParaRPr lang="en-ID" sz="2200" b="1" dirty="0">
              <a:solidFill>
                <a:srgbClr val="304538"/>
              </a:solidFill>
              <a:effectLst/>
              <a:latin typeface="+mj-lt"/>
              <a:ea typeface="MS Mincho" panose="02020609040205080304" pitchFamily="49" charset="-128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C54BC-011C-4753-83A6-86332DBD2162}"/>
              </a:ext>
            </a:extLst>
          </p:cNvPr>
          <p:cNvSpPr/>
          <p:nvPr/>
        </p:nvSpPr>
        <p:spPr>
          <a:xfrm>
            <a:off x="6405949" y="2898707"/>
            <a:ext cx="2410691" cy="2039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200" b="1" dirty="0" err="1">
                <a:solidFill>
                  <a:srgbClr val="304538"/>
                </a:solidFill>
              </a:rPr>
              <a:t>Mitigasi</a:t>
            </a:r>
            <a:r>
              <a:rPr lang="en-ID" sz="2200" b="1" dirty="0">
                <a:solidFill>
                  <a:srgbClr val="304538"/>
                </a:solidFill>
              </a:rPr>
              <a:t>, </a:t>
            </a:r>
            <a:r>
              <a:rPr lang="en-ID" sz="2200" b="1" dirty="0" err="1">
                <a:solidFill>
                  <a:srgbClr val="304538"/>
                </a:solidFill>
              </a:rPr>
              <a:t>Adaptasi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dan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Penanggulangan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Bencana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endParaRPr lang="en-ID" sz="2200" b="1" dirty="0">
              <a:solidFill>
                <a:srgbClr val="304538"/>
              </a:solidFill>
              <a:effectLst/>
              <a:latin typeface="+mj-lt"/>
              <a:ea typeface="MS Mincho" panose="02020609040205080304" pitchFamily="49" charset="-128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C54BC-011C-4753-83A6-86332DBD2162}"/>
              </a:ext>
            </a:extLst>
          </p:cNvPr>
          <p:cNvSpPr/>
          <p:nvPr/>
        </p:nvSpPr>
        <p:spPr>
          <a:xfrm>
            <a:off x="3572891" y="2898707"/>
            <a:ext cx="2410691" cy="2039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200" b="1" dirty="0" err="1">
                <a:solidFill>
                  <a:srgbClr val="304538"/>
                </a:solidFill>
              </a:rPr>
              <a:t>Reaktivasi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Ekonomi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dalam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Kerangka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Adaptasi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Kebiasaan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Baru</a:t>
            </a:r>
            <a:r>
              <a:rPr lang="en-ID" sz="2200" b="1" dirty="0">
                <a:solidFill>
                  <a:srgbClr val="304538"/>
                </a:solidFill>
              </a:rPr>
              <a:t> (AKB)</a:t>
            </a:r>
            <a:endParaRPr lang="en-ID" sz="2200" b="1" dirty="0">
              <a:solidFill>
                <a:srgbClr val="304538"/>
              </a:solidFill>
              <a:effectLst/>
              <a:latin typeface="+mj-lt"/>
              <a:ea typeface="MS Mincho" panose="02020609040205080304" pitchFamily="49" charset="-128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C54BC-011C-4753-83A6-86332DBD2162}"/>
              </a:ext>
            </a:extLst>
          </p:cNvPr>
          <p:cNvSpPr/>
          <p:nvPr/>
        </p:nvSpPr>
        <p:spPr>
          <a:xfrm>
            <a:off x="9225436" y="2874952"/>
            <a:ext cx="2410691" cy="2039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200" b="1" dirty="0" err="1">
                <a:solidFill>
                  <a:srgbClr val="304538"/>
                </a:solidFill>
              </a:rPr>
              <a:t>Industri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Kreatif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dan</a:t>
            </a:r>
            <a:r>
              <a:rPr lang="en-ID" sz="2200" b="1" dirty="0">
                <a:solidFill>
                  <a:srgbClr val="304538"/>
                </a:solidFill>
              </a:rPr>
              <a:t> </a:t>
            </a:r>
            <a:r>
              <a:rPr lang="en-ID" sz="2200" b="1" dirty="0" err="1">
                <a:solidFill>
                  <a:srgbClr val="304538"/>
                </a:solidFill>
              </a:rPr>
              <a:t>Pariwisata</a:t>
            </a:r>
            <a:endParaRPr lang="en-ID" sz="2200" b="1" dirty="0">
              <a:solidFill>
                <a:srgbClr val="304538"/>
              </a:solidFill>
              <a:effectLst/>
              <a:latin typeface="+mj-lt"/>
              <a:ea typeface="MS Mincho" panose="02020609040205080304" pitchFamily="49" charset="-128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FEF5A-E41E-2B4A-9CED-9A2A00FB6006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9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217719" cy="68599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2548D3-DDAA-4C75-8FF6-C80901B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PENDANAAN</a:t>
            </a:r>
            <a:endParaRPr lang="en-ID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738957"/>
              </p:ext>
            </p:extLst>
          </p:nvPr>
        </p:nvGraphicFramePr>
        <p:xfrm>
          <a:off x="0" y="1472339"/>
          <a:ext cx="12192000" cy="538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1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61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Program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Unit Cost (Max)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600" dirty="0"/>
                        <a:t>Keterangan</a:t>
                      </a:r>
                      <a:endParaRPr lang="en-US" sz="2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4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PM Bottom-Up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="1" dirty="0">
                          <a:solidFill>
                            <a:srgbClr val="304538"/>
                          </a:solidFill>
                        </a:rPr>
                        <a:t>Lingkar 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1 &amp;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(Bandung &amp; 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</a:rPr>
                        <a:t>Jabar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Rp.50jt/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</a:rPr>
                        <a:t>tahun</a:t>
                      </a:r>
                      <a:endParaRPr lang="en-US" sz="2200" b="1" dirty="0">
                        <a:solidFill>
                          <a:srgbClr val="304538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Lingkungan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Kampus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ITB, Bandung dan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sekitarnya</a:t>
                      </a:r>
                      <a:endParaRPr lang="en-US" sz="2000" b="1" dirty="0">
                        <a:solidFill>
                          <a:srgbClr val="304538"/>
                        </a:solidFill>
                      </a:endParaRPr>
                    </a:p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Zona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Provinsi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Jawa</a:t>
                      </a:r>
                      <a:endParaRPr lang="en-US" sz="2000" b="1" dirty="0">
                        <a:solidFill>
                          <a:srgbClr val="304538"/>
                        </a:solidFill>
                      </a:endParaRPr>
                    </a:p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Single Year</a:t>
                      </a:r>
                    </a:p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Wajib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melibatkan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minimal 1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Mahasiswa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KKN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108071"/>
                  </a:ext>
                </a:extLst>
              </a:tr>
              <a:tr h="163129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PM Bottom-Up</a:t>
                      </a:r>
                    </a:p>
                    <a:p>
                      <a:pPr algn="ctr"/>
                      <a:r>
                        <a:rPr lang="id-ID" sz="2200" b="1" dirty="0">
                          <a:solidFill>
                            <a:srgbClr val="304538"/>
                          </a:solidFill>
                        </a:rPr>
                        <a:t>Lingkar 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3 &amp; 4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(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</a:rPr>
                        <a:t>Jawa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 &amp; 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</a:rPr>
                        <a:t>Luar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</a:rPr>
                        <a:t>Jawa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Rp.100jt/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</a:rPr>
                        <a:t>tahun</a:t>
                      </a:r>
                      <a:endParaRPr lang="en-US" sz="2200" b="1" dirty="0">
                        <a:solidFill>
                          <a:srgbClr val="304538"/>
                        </a:solidFill>
                      </a:endParaRPr>
                    </a:p>
                    <a:p>
                      <a:pPr algn="ctr"/>
                      <a:endParaRPr lang="en-US" sz="2200" b="1" dirty="0">
                        <a:solidFill>
                          <a:srgbClr val="304538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Pulau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Jawa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(di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Jawa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Barat)</a:t>
                      </a:r>
                    </a:p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Pulau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Jawa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menerima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dana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maksimum</a:t>
                      </a:r>
                      <a:endParaRPr lang="en-US" sz="2000" b="1" kern="1200" dirty="0">
                        <a:solidFill>
                          <a:srgbClr val="30453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Multiyear (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maksimal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Wajib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melibatkan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minimal 1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Mahasiswa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KKN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96855"/>
                  </a:ext>
                </a:extLst>
              </a:tr>
              <a:tr h="163129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PM Bottom-Up</a:t>
                      </a:r>
                    </a:p>
                    <a:p>
                      <a:pPr algn="ctr"/>
                      <a:r>
                        <a:rPr lang="id-ID" sz="2200" b="1" dirty="0">
                          <a:solidFill>
                            <a:srgbClr val="304538"/>
                          </a:solidFill>
                        </a:rPr>
                        <a:t>Lingkar 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(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</a:rPr>
                        <a:t>Perbatasan</a:t>
                      </a: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/3T)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304538"/>
                          </a:solidFill>
                        </a:rPr>
                        <a:t>Rp.150jt/</a:t>
                      </a:r>
                      <a:r>
                        <a:rPr lang="en-US" sz="2200" b="1" dirty="0" err="1">
                          <a:solidFill>
                            <a:srgbClr val="304538"/>
                          </a:solidFill>
                        </a:rPr>
                        <a:t>tahun</a:t>
                      </a:r>
                      <a:endParaRPr lang="en-US" sz="2200" b="1" dirty="0">
                        <a:solidFill>
                          <a:srgbClr val="304538"/>
                        </a:solidFill>
                      </a:endParaRPr>
                    </a:p>
                    <a:p>
                      <a:pPr algn="ctr"/>
                      <a:endParaRPr lang="en-US" sz="2200" b="1" dirty="0">
                        <a:solidFill>
                          <a:srgbClr val="304538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Zona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Perbatasan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atau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Daerah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Tertinggal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Terdepan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dan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Terluar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(3T)</a:t>
                      </a:r>
                    </a:p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Multiyear (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maksimal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2000" b="1" kern="1200" dirty="0" err="1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2000" b="1" kern="1200" dirty="0">
                          <a:solidFill>
                            <a:srgbClr val="30453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31775" marR="0" lvl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Wajib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melibatkan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minimal 1 </a:t>
                      </a:r>
                      <a:r>
                        <a:rPr lang="en-US" sz="2000" b="1" dirty="0" err="1">
                          <a:solidFill>
                            <a:srgbClr val="304538"/>
                          </a:solidFill>
                        </a:rPr>
                        <a:t>Mahasiswa</a:t>
                      </a:r>
                      <a:r>
                        <a:rPr lang="en-US" sz="2000" b="1" dirty="0">
                          <a:solidFill>
                            <a:srgbClr val="304538"/>
                          </a:solidFill>
                        </a:rPr>
                        <a:t> KKN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10329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DF80268-6A25-1E48-A8B7-3B6F4DCA31C6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9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51A6642-F476-439D-B4AE-A5C78F46989D}"/>
              </a:ext>
            </a:extLst>
          </p:cNvPr>
          <p:cNvSpPr txBox="1">
            <a:spLocks/>
          </p:cNvSpPr>
          <p:nvPr/>
        </p:nvSpPr>
        <p:spPr>
          <a:xfrm>
            <a:off x="319912" y="1702178"/>
            <a:ext cx="11729005" cy="44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22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ID" sz="22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2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Rektor</a:t>
            </a:r>
            <a:r>
              <a:rPr lang="en-ID" sz="22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2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ID" sz="22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016/PER/I1.A/KU/2015 </a:t>
            </a:r>
            <a:r>
              <a:rPr lang="en-ID" sz="22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ID" sz="22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2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</a:t>
            </a:r>
            <a:r>
              <a:rPr lang="en-ID" sz="22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2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22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2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22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Dana </a:t>
            </a:r>
            <a:r>
              <a:rPr lang="en-ID" sz="22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ID" sz="22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PNBP </a:t>
            </a:r>
          </a:p>
          <a:p>
            <a:pPr marL="276225" indent="-276225"/>
            <a:r>
              <a:rPr lang="en-ID" sz="20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Belanja</a:t>
            </a:r>
            <a:r>
              <a:rPr lang="en-ID" sz="20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endParaRPr lang="en-ID" sz="2000" b="1" dirty="0">
              <a:solidFill>
                <a:srgbClr val="304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8950" indent="-212725">
              <a:lnSpc>
                <a:spcPts val="1000"/>
              </a:lnSpc>
              <a:buFontTx/>
              <a:buChar char="-"/>
            </a:pP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Belanja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ITB..</a:t>
            </a:r>
          </a:p>
          <a:p>
            <a:pPr marL="488950" indent="-212725">
              <a:lnSpc>
                <a:spcPts val="1000"/>
              </a:lnSpc>
              <a:buFontTx/>
              <a:buChar char="-"/>
            </a:pP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didalamnya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berstatus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PNS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ITB BHMN.</a:t>
            </a:r>
          </a:p>
          <a:p>
            <a:pPr marL="488950" indent="-212725">
              <a:lnSpc>
                <a:spcPts val="1000"/>
              </a:lnSpc>
              <a:buFontTx/>
              <a:buChar char="-"/>
            </a:pP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ITB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dicantumkan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Belanja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Jasa.</a:t>
            </a:r>
          </a:p>
          <a:p>
            <a:pPr marL="488950" indent="-212725">
              <a:lnSpc>
                <a:spcPts val="1000"/>
              </a:lnSpc>
              <a:buFontTx/>
              <a:buChar char="-"/>
            </a:pP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Tarif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mengacu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ketentuan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ditetapkan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Rektor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016/PER/I1.A/KU/2015.</a:t>
            </a:r>
            <a:endParaRPr lang="en-ID" b="1" dirty="0">
              <a:solidFill>
                <a:srgbClr val="304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/>
            <a:r>
              <a:rPr lang="en-ID" sz="20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Belanja</a:t>
            </a:r>
            <a:r>
              <a:rPr lang="en-ID" sz="20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endParaRPr lang="en-ID" sz="2000" b="1" dirty="0">
              <a:solidFill>
                <a:srgbClr val="304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8950" indent="-212725">
              <a:lnSpc>
                <a:spcPts val="1000"/>
              </a:lnSpc>
              <a:buFontTx/>
              <a:buChar char="-"/>
            </a:pP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Belanja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habis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tulis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percobaan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88950" indent="-212725">
              <a:lnSpc>
                <a:spcPts val="1000"/>
              </a:lnSpc>
              <a:buFontTx/>
              <a:buChar char="-"/>
            </a:pP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dicantumkan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Belanja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00050" indent="-400050"/>
            <a:r>
              <a:rPr lang="en-ID" sz="2000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Belanja</a:t>
            </a:r>
            <a:r>
              <a:rPr lang="en-ID" sz="2000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Jasa</a:t>
            </a:r>
          </a:p>
          <a:p>
            <a:pPr marL="400050" indent="-400050">
              <a:lnSpc>
                <a:spcPts val="1000"/>
              </a:lnSpc>
            </a:pP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Belanja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Jasa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pembayaran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jasa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ketiga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perjalanan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ITB,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sewa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endParaRPr lang="en-ID" sz="1600" dirty="0">
              <a:solidFill>
                <a:srgbClr val="304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lnSpc>
                <a:spcPts val="1000"/>
              </a:lnSpc>
            </a:pP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dicantumkan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komponen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Belanja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Jasa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kecuali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perjalanan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00050" indent="-400050">
              <a:lnSpc>
                <a:spcPts val="1000"/>
              </a:lnSpc>
            </a:pP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Pedoman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perjalanan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pedoman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mengacu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Rektor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ID" sz="1600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016/PER/I1.A/KU/2015.</a:t>
            </a:r>
          </a:p>
          <a:p>
            <a:pPr marL="400050" indent="-400050">
              <a:lnSpc>
                <a:spcPts val="1600"/>
              </a:lnSpc>
            </a:pP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Masyarakat pada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Lingkar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Lingkar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dan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Lingkar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khususnya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perjalanan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transportasi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akomodasi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dimungkinkan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hingga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50% </a:t>
            </a:r>
            <a:r>
              <a:rPr lang="en-ID" sz="1600" dirty="0" err="1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rgbClr val="327C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RAB.</a:t>
            </a:r>
          </a:p>
          <a:p>
            <a:pPr lvl="0"/>
            <a:endParaRPr lang="id-ID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E34F03-CAFA-EB44-B012-2308AAE09EDE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C99103-573E-7C41-950B-4A35CB2B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ACUAN PENDANAAN</a:t>
            </a:r>
            <a:endParaRPr lang="en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3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5D44F-89D9-4AFD-87C0-40827D09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7" cy="68599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51A6642-F476-439D-B4AE-A5C78F46989D}"/>
              </a:ext>
            </a:extLst>
          </p:cNvPr>
          <p:cNvSpPr txBox="1">
            <a:spLocks/>
          </p:cNvSpPr>
          <p:nvPr/>
        </p:nvSpPr>
        <p:spPr>
          <a:xfrm>
            <a:off x="459612" y="1901973"/>
            <a:ext cx="11510321" cy="3940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Guna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(TTG) dan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karya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desain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arsitektur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ja-JP" altLang="en-US" b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wilayah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pemberdayaan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endParaRPr lang="en-ID" b="1" dirty="0">
              <a:solidFill>
                <a:srgbClr val="3045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buNone/>
            </a:pPr>
            <a:r>
              <a:rPr lang="ja-JP" altLang="en-US" sz="20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(Alat,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Desain,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Penerapan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Bisnis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Penerapan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Karya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D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/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Penerapan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Karya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Tulis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Masyarakat</a:t>
            </a:r>
          </a:p>
          <a:p>
            <a:pPr marL="400050" indent="-400050">
              <a:buNone/>
            </a:pP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(Modul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Ajar,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Pameran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Karya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Masyarakat,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Artikel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Populer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Media Massa,</a:t>
            </a:r>
          </a:p>
          <a:p>
            <a:pPr marL="400050" indent="-400050">
              <a:buNone/>
            </a:pP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ataupun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Jurnal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D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/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ID" b="1" dirty="0">
                <a:solidFill>
                  <a:srgbClr val="3045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Masyarakat </a:t>
            </a:r>
          </a:p>
          <a:p>
            <a:pPr marL="400050" indent="-400050">
              <a:buNone/>
            </a:pP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(Workshop,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Aksi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Mitigasi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Penanggulangan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Bencana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Aksi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Kepedulian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perintisan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</a:t>
            </a:r>
          </a:p>
          <a:p>
            <a:pPr marL="400050" indent="-400050">
              <a:buNone/>
            </a:pP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Produktivitas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UMKM/WUB/ </a:t>
            </a:r>
            <a:r>
              <a:rPr lang="en-US" altLang="ja-JP" sz="2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BUMDes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D" sz="1800" dirty="0"/>
          </a:p>
          <a:p>
            <a:pPr lvl="0"/>
            <a:endParaRPr lang="id-ID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E34F03-CAFA-EB44-B012-2308AAE09EDE}"/>
              </a:ext>
            </a:extLst>
          </p:cNvPr>
          <p:cNvSpPr txBox="1"/>
          <p:nvPr/>
        </p:nvSpPr>
        <p:spPr>
          <a:xfrm>
            <a:off x="7476591" y="226144"/>
            <a:ext cx="449334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baseline="-25000" dirty="0">
                <a:solidFill>
                  <a:srgbClr val="304538"/>
                </a:solidFill>
                <a:latin typeface="TT Commons Bold" panose="02000806030000020004" pitchFamily="2" charset="0"/>
              </a:rPr>
              <a:t>PANDUAN PROGRAM PENGABDIAN MASYARAKAT ITB 2021</a:t>
            </a:r>
            <a:endParaRPr lang="en-ID" sz="2000" b="1" baseline="-25000" dirty="0">
              <a:solidFill>
                <a:srgbClr val="304538"/>
              </a:solidFill>
              <a:latin typeface="TT Commons Bold" panose="020008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C99103-573E-7C41-950B-4A35CB2B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548098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bg1"/>
                </a:solidFill>
              </a:rPr>
              <a:t>JENIS KELUARAN</a:t>
            </a:r>
            <a:endParaRPr lang="en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1320</Words>
  <Application>Microsoft Macintosh PowerPoint</Application>
  <PresentationFormat>Widescreen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TT Commons Bold</vt:lpstr>
      <vt:lpstr>Arial</vt:lpstr>
      <vt:lpstr>Avenir Next Condensed Medium</vt:lpstr>
      <vt:lpstr>Calibri</vt:lpstr>
      <vt:lpstr>Calibri Light</vt:lpstr>
      <vt:lpstr>Freestyle Script</vt:lpstr>
      <vt:lpstr>Times New Roman</vt:lpstr>
      <vt:lpstr>Wingdings</vt:lpstr>
      <vt:lpstr>Office Theme</vt:lpstr>
      <vt:lpstr>1_Office Theme</vt:lpstr>
      <vt:lpstr>PowerPoint Presentation</vt:lpstr>
      <vt:lpstr>LATAR BELAKANG</vt:lpstr>
      <vt:lpstr>PowerPoint Presentation</vt:lpstr>
      <vt:lpstr>SASARAN</vt:lpstr>
      <vt:lpstr>PowerPoint Presentation</vt:lpstr>
      <vt:lpstr>PRIORITAS MASALAH PENGABDIAN MASYARAKAT</vt:lpstr>
      <vt:lpstr>PENDANAAN</vt:lpstr>
      <vt:lpstr>ACUAN PENDANAAN</vt:lpstr>
      <vt:lpstr>JENIS KELUARAN</vt:lpstr>
      <vt:lpstr>SYARAT KELUARAN (OUTPUT)</vt:lpstr>
      <vt:lpstr>DAMPAK (OUTCOME)</vt:lpstr>
      <vt:lpstr>STRATEGI</vt:lpstr>
      <vt:lpstr>JADWAL PELAKSANAAN</vt:lpstr>
      <vt:lpstr>PEDOMAN PENULISAN PROPOSAL</vt:lpstr>
      <vt:lpstr>PEDOMAN PENULISAN PROPOSAL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Hasan Asyari, S.Kom.</dc:creator>
  <cp:lastModifiedBy>Deny Willy Junaidy, S.Sn.,MT,Ph.D.</cp:lastModifiedBy>
  <cp:revision>41</cp:revision>
  <dcterms:created xsi:type="dcterms:W3CDTF">2020-12-21T10:32:10Z</dcterms:created>
  <dcterms:modified xsi:type="dcterms:W3CDTF">2020-12-22T01:27:43Z</dcterms:modified>
</cp:coreProperties>
</file>