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60" r:id="rId5"/>
    <p:sldId id="259" r:id="rId6"/>
    <p:sldId id="263" r:id="rId7"/>
    <p:sldId id="270" r:id="rId8"/>
    <p:sldId id="262" r:id="rId9"/>
    <p:sldId id="269" r:id="rId10"/>
    <p:sldId id="265" r:id="rId11"/>
    <p:sldId id="264" r:id="rId12"/>
    <p:sldId id="266" r:id="rId13"/>
    <p:sldId id="267"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4438"/>
    <a:srgbClr val="420743"/>
    <a:srgbClr val="97BAA4"/>
    <a:srgbClr val="2A4437"/>
    <a:srgbClr val="3045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18" autoAdjust="0"/>
    <p:restoredTop sz="94660"/>
  </p:normalViewPr>
  <p:slideViewPr>
    <p:cSldViewPr snapToGrid="0">
      <p:cViewPr varScale="1">
        <p:scale>
          <a:sx n="108" d="100"/>
          <a:sy n="108" d="100"/>
        </p:scale>
        <p:origin x="23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733F5-CBA2-4D54-9917-F9917B34C0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E7735E4A-8E61-4F24-AF5F-83C4AC09D0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4A6CAC42-D114-428E-A21A-978033AEA95F}"/>
              </a:ext>
            </a:extLst>
          </p:cNvPr>
          <p:cNvSpPr>
            <a:spLocks noGrp="1"/>
          </p:cNvSpPr>
          <p:nvPr>
            <p:ph type="dt" sz="half" idx="10"/>
          </p:nvPr>
        </p:nvSpPr>
        <p:spPr/>
        <p:txBody>
          <a:bodyPr/>
          <a:lstStyle/>
          <a:p>
            <a:fld id="{9BF0580E-2F9F-4297-9F7E-E7BB0AB826CF}" type="datetimeFigureOut">
              <a:rPr lang="en-ID" smtClean="0"/>
              <a:t>18/12/21</a:t>
            </a:fld>
            <a:endParaRPr lang="en-ID"/>
          </a:p>
        </p:txBody>
      </p:sp>
      <p:sp>
        <p:nvSpPr>
          <p:cNvPr id="5" name="Footer Placeholder 4">
            <a:extLst>
              <a:ext uri="{FF2B5EF4-FFF2-40B4-BE49-F238E27FC236}">
                <a16:creationId xmlns:a16="http://schemas.microsoft.com/office/drawing/2014/main" id="{F61A9137-B4CD-4DE6-BCDF-D2196FE8FD28}"/>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FCED0546-6DFC-4AAE-B0E0-819EF243FFE0}"/>
              </a:ext>
            </a:extLst>
          </p:cNvPr>
          <p:cNvSpPr>
            <a:spLocks noGrp="1"/>
          </p:cNvSpPr>
          <p:nvPr>
            <p:ph type="sldNum" sz="quarter" idx="12"/>
          </p:nvPr>
        </p:nvSpPr>
        <p:spPr/>
        <p:txBody>
          <a:bodyPr/>
          <a:lstStyle/>
          <a:p>
            <a:fld id="{47A9C7C6-3C5C-429D-BFD4-D77B45C615E4}" type="slidenum">
              <a:rPr lang="en-ID" smtClean="0"/>
              <a:t>‹#›</a:t>
            </a:fld>
            <a:endParaRPr lang="en-ID"/>
          </a:p>
        </p:txBody>
      </p:sp>
    </p:spTree>
    <p:extLst>
      <p:ext uri="{BB962C8B-B14F-4D97-AF65-F5344CB8AC3E}">
        <p14:creationId xmlns:p14="http://schemas.microsoft.com/office/powerpoint/2010/main" val="3019448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6877B-E376-4A43-95A5-E18FFB54760F}"/>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563177C2-E30F-457C-88B1-A988377DAC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CD88C663-9EDC-4647-87CA-20DEF9D84985}"/>
              </a:ext>
            </a:extLst>
          </p:cNvPr>
          <p:cNvSpPr>
            <a:spLocks noGrp="1"/>
          </p:cNvSpPr>
          <p:nvPr>
            <p:ph type="dt" sz="half" idx="10"/>
          </p:nvPr>
        </p:nvSpPr>
        <p:spPr/>
        <p:txBody>
          <a:bodyPr/>
          <a:lstStyle/>
          <a:p>
            <a:fld id="{9BF0580E-2F9F-4297-9F7E-E7BB0AB826CF}" type="datetimeFigureOut">
              <a:rPr lang="en-ID" smtClean="0"/>
              <a:t>18/12/21</a:t>
            </a:fld>
            <a:endParaRPr lang="en-ID"/>
          </a:p>
        </p:txBody>
      </p:sp>
      <p:sp>
        <p:nvSpPr>
          <p:cNvPr id="5" name="Footer Placeholder 4">
            <a:extLst>
              <a:ext uri="{FF2B5EF4-FFF2-40B4-BE49-F238E27FC236}">
                <a16:creationId xmlns:a16="http://schemas.microsoft.com/office/drawing/2014/main" id="{BF7D03D5-E083-4F2C-BA91-62794C64036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B5914819-62F8-468C-B328-E30FDECDFD79}"/>
              </a:ext>
            </a:extLst>
          </p:cNvPr>
          <p:cNvSpPr>
            <a:spLocks noGrp="1"/>
          </p:cNvSpPr>
          <p:nvPr>
            <p:ph type="sldNum" sz="quarter" idx="12"/>
          </p:nvPr>
        </p:nvSpPr>
        <p:spPr/>
        <p:txBody>
          <a:bodyPr/>
          <a:lstStyle/>
          <a:p>
            <a:fld id="{47A9C7C6-3C5C-429D-BFD4-D77B45C615E4}" type="slidenum">
              <a:rPr lang="en-ID" smtClean="0"/>
              <a:t>‹#›</a:t>
            </a:fld>
            <a:endParaRPr lang="en-ID"/>
          </a:p>
        </p:txBody>
      </p:sp>
    </p:spTree>
    <p:extLst>
      <p:ext uri="{BB962C8B-B14F-4D97-AF65-F5344CB8AC3E}">
        <p14:creationId xmlns:p14="http://schemas.microsoft.com/office/powerpoint/2010/main" val="601160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5B1986-6C9B-4CA8-B4EA-8B3D4964CAA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74B76064-A3D8-4DD9-AE44-2BD259DBB4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C5C74C4F-450A-4B6B-BD6B-044A4F707208}"/>
              </a:ext>
            </a:extLst>
          </p:cNvPr>
          <p:cNvSpPr>
            <a:spLocks noGrp="1"/>
          </p:cNvSpPr>
          <p:nvPr>
            <p:ph type="dt" sz="half" idx="10"/>
          </p:nvPr>
        </p:nvSpPr>
        <p:spPr/>
        <p:txBody>
          <a:bodyPr/>
          <a:lstStyle/>
          <a:p>
            <a:fld id="{9BF0580E-2F9F-4297-9F7E-E7BB0AB826CF}" type="datetimeFigureOut">
              <a:rPr lang="en-ID" smtClean="0"/>
              <a:t>18/12/21</a:t>
            </a:fld>
            <a:endParaRPr lang="en-ID"/>
          </a:p>
        </p:txBody>
      </p:sp>
      <p:sp>
        <p:nvSpPr>
          <p:cNvPr id="5" name="Footer Placeholder 4">
            <a:extLst>
              <a:ext uri="{FF2B5EF4-FFF2-40B4-BE49-F238E27FC236}">
                <a16:creationId xmlns:a16="http://schemas.microsoft.com/office/drawing/2014/main" id="{9A3B230F-D611-4775-9EA2-D8D437A7E67D}"/>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D15CBDC4-D664-4AD9-9BDB-7EE6797F201E}"/>
              </a:ext>
            </a:extLst>
          </p:cNvPr>
          <p:cNvSpPr>
            <a:spLocks noGrp="1"/>
          </p:cNvSpPr>
          <p:nvPr>
            <p:ph type="sldNum" sz="quarter" idx="12"/>
          </p:nvPr>
        </p:nvSpPr>
        <p:spPr/>
        <p:txBody>
          <a:bodyPr/>
          <a:lstStyle/>
          <a:p>
            <a:fld id="{47A9C7C6-3C5C-429D-BFD4-D77B45C615E4}" type="slidenum">
              <a:rPr lang="en-ID" smtClean="0"/>
              <a:t>‹#›</a:t>
            </a:fld>
            <a:endParaRPr lang="en-ID"/>
          </a:p>
        </p:txBody>
      </p:sp>
    </p:spTree>
    <p:extLst>
      <p:ext uri="{BB962C8B-B14F-4D97-AF65-F5344CB8AC3E}">
        <p14:creationId xmlns:p14="http://schemas.microsoft.com/office/powerpoint/2010/main" val="60701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23EA5-2564-42EA-A8F9-1AD5A94C91B7}"/>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15216029-E2A4-4DE5-A9A3-92D360D1FF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4D8E3F12-B201-47CA-866B-1C5CD33758D0}"/>
              </a:ext>
            </a:extLst>
          </p:cNvPr>
          <p:cNvSpPr>
            <a:spLocks noGrp="1"/>
          </p:cNvSpPr>
          <p:nvPr>
            <p:ph type="dt" sz="half" idx="10"/>
          </p:nvPr>
        </p:nvSpPr>
        <p:spPr/>
        <p:txBody>
          <a:bodyPr/>
          <a:lstStyle/>
          <a:p>
            <a:fld id="{9BF0580E-2F9F-4297-9F7E-E7BB0AB826CF}" type="datetimeFigureOut">
              <a:rPr lang="en-ID" smtClean="0"/>
              <a:t>18/12/21</a:t>
            </a:fld>
            <a:endParaRPr lang="en-ID"/>
          </a:p>
        </p:txBody>
      </p:sp>
      <p:sp>
        <p:nvSpPr>
          <p:cNvPr id="5" name="Footer Placeholder 4">
            <a:extLst>
              <a:ext uri="{FF2B5EF4-FFF2-40B4-BE49-F238E27FC236}">
                <a16:creationId xmlns:a16="http://schemas.microsoft.com/office/drawing/2014/main" id="{4F2A5AAC-AD72-4564-83A4-F5BB9363314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AB5D716E-94B5-4EF4-A490-78490153EE6B}"/>
              </a:ext>
            </a:extLst>
          </p:cNvPr>
          <p:cNvSpPr>
            <a:spLocks noGrp="1"/>
          </p:cNvSpPr>
          <p:nvPr>
            <p:ph type="sldNum" sz="quarter" idx="12"/>
          </p:nvPr>
        </p:nvSpPr>
        <p:spPr/>
        <p:txBody>
          <a:bodyPr/>
          <a:lstStyle/>
          <a:p>
            <a:fld id="{47A9C7C6-3C5C-429D-BFD4-D77B45C615E4}" type="slidenum">
              <a:rPr lang="en-ID" smtClean="0"/>
              <a:t>‹#›</a:t>
            </a:fld>
            <a:endParaRPr lang="en-ID"/>
          </a:p>
        </p:txBody>
      </p:sp>
    </p:spTree>
    <p:extLst>
      <p:ext uri="{BB962C8B-B14F-4D97-AF65-F5344CB8AC3E}">
        <p14:creationId xmlns:p14="http://schemas.microsoft.com/office/powerpoint/2010/main" val="1415509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5F730-424E-4B14-9DED-31748C0DCE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71362830-8DDF-4031-BA33-61BE1991C6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100B6-A51F-4BC0-84A5-F593142B9C67}"/>
              </a:ext>
            </a:extLst>
          </p:cNvPr>
          <p:cNvSpPr>
            <a:spLocks noGrp="1"/>
          </p:cNvSpPr>
          <p:nvPr>
            <p:ph type="dt" sz="half" idx="10"/>
          </p:nvPr>
        </p:nvSpPr>
        <p:spPr/>
        <p:txBody>
          <a:bodyPr/>
          <a:lstStyle/>
          <a:p>
            <a:fld id="{9BF0580E-2F9F-4297-9F7E-E7BB0AB826CF}" type="datetimeFigureOut">
              <a:rPr lang="en-ID" smtClean="0"/>
              <a:t>18/12/21</a:t>
            </a:fld>
            <a:endParaRPr lang="en-ID"/>
          </a:p>
        </p:txBody>
      </p:sp>
      <p:sp>
        <p:nvSpPr>
          <p:cNvPr id="5" name="Footer Placeholder 4">
            <a:extLst>
              <a:ext uri="{FF2B5EF4-FFF2-40B4-BE49-F238E27FC236}">
                <a16:creationId xmlns:a16="http://schemas.microsoft.com/office/drawing/2014/main" id="{BC99858A-E4D9-4E1C-B5C1-14AB7C0CCE06}"/>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3C1F41CF-4B85-4F3C-9A52-6382839EEF00}"/>
              </a:ext>
            </a:extLst>
          </p:cNvPr>
          <p:cNvSpPr>
            <a:spLocks noGrp="1"/>
          </p:cNvSpPr>
          <p:nvPr>
            <p:ph type="sldNum" sz="quarter" idx="12"/>
          </p:nvPr>
        </p:nvSpPr>
        <p:spPr/>
        <p:txBody>
          <a:bodyPr/>
          <a:lstStyle/>
          <a:p>
            <a:fld id="{47A9C7C6-3C5C-429D-BFD4-D77B45C615E4}" type="slidenum">
              <a:rPr lang="en-ID" smtClean="0"/>
              <a:t>‹#›</a:t>
            </a:fld>
            <a:endParaRPr lang="en-ID"/>
          </a:p>
        </p:txBody>
      </p:sp>
    </p:spTree>
    <p:extLst>
      <p:ext uri="{BB962C8B-B14F-4D97-AF65-F5344CB8AC3E}">
        <p14:creationId xmlns:p14="http://schemas.microsoft.com/office/powerpoint/2010/main" val="4764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BCD42-ED6A-4075-90F2-1E9581A1B328}"/>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A9ECD7AE-3A44-4486-BC14-1FE5675DCE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0B7CBA27-B9D0-4ADA-B750-C9131D7BC2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B7418582-64F9-4BA6-AC17-2B090B905E85}"/>
              </a:ext>
            </a:extLst>
          </p:cNvPr>
          <p:cNvSpPr>
            <a:spLocks noGrp="1"/>
          </p:cNvSpPr>
          <p:nvPr>
            <p:ph type="dt" sz="half" idx="10"/>
          </p:nvPr>
        </p:nvSpPr>
        <p:spPr/>
        <p:txBody>
          <a:bodyPr/>
          <a:lstStyle/>
          <a:p>
            <a:fld id="{9BF0580E-2F9F-4297-9F7E-E7BB0AB826CF}" type="datetimeFigureOut">
              <a:rPr lang="en-ID" smtClean="0"/>
              <a:t>18/12/21</a:t>
            </a:fld>
            <a:endParaRPr lang="en-ID"/>
          </a:p>
        </p:txBody>
      </p:sp>
      <p:sp>
        <p:nvSpPr>
          <p:cNvPr id="6" name="Footer Placeholder 5">
            <a:extLst>
              <a:ext uri="{FF2B5EF4-FFF2-40B4-BE49-F238E27FC236}">
                <a16:creationId xmlns:a16="http://schemas.microsoft.com/office/drawing/2014/main" id="{20703647-D6FB-4599-B904-3221782EF45A}"/>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666D8C17-74D0-4B63-A113-CC6A1DCDA6B6}"/>
              </a:ext>
            </a:extLst>
          </p:cNvPr>
          <p:cNvSpPr>
            <a:spLocks noGrp="1"/>
          </p:cNvSpPr>
          <p:nvPr>
            <p:ph type="sldNum" sz="quarter" idx="12"/>
          </p:nvPr>
        </p:nvSpPr>
        <p:spPr/>
        <p:txBody>
          <a:bodyPr/>
          <a:lstStyle/>
          <a:p>
            <a:fld id="{47A9C7C6-3C5C-429D-BFD4-D77B45C615E4}" type="slidenum">
              <a:rPr lang="en-ID" smtClean="0"/>
              <a:t>‹#›</a:t>
            </a:fld>
            <a:endParaRPr lang="en-ID"/>
          </a:p>
        </p:txBody>
      </p:sp>
    </p:spTree>
    <p:extLst>
      <p:ext uri="{BB962C8B-B14F-4D97-AF65-F5344CB8AC3E}">
        <p14:creationId xmlns:p14="http://schemas.microsoft.com/office/powerpoint/2010/main" val="3746592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89AC-9FC0-4A6E-A0DD-674B5E2A3542}"/>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822C166-08D4-444A-A8D4-F0B5317EB6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DCD2CE-AAF8-4E27-A35E-5FFAC41B31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6FEE1B1F-4CA8-4579-9AD7-2DFFEEA41F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BE64A9-C7B2-4A1F-92D4-E1479BF6A1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0D33C58E-1779-4F40-91AB-6C4EDB8840AD}"/>
              </a:ext>
            </a:extLst>
          </p:cNvPr>
          <p:cNvSpPr>
            <a:spLocks noGrp="1"/>
          </p:cNvSpPr>
          <p:nvPr>
            <p:ph type="dt" sz="half" idx="10"/>
          </p:nvPr>
        </p:nvSpPr>
        <p:spPr/>
        <p:txBody>
          <a:bodyPr/>
          <a:lstStyle/>
          <a:p>
            <a:fld id="{9BF0580E-2F9F-4297-9F7E-E7BB0AB826CF}" type="datetimeFigureOut">
              <a:rPr lang="en-ID" smtClean="0"/>
              <a:t>18/12/21</a:t>
            </a:fld>
            <a:endParaRPr lang="en-ID"/>
          </a:p>
        </p:txBody>
      </p:sp>
      <p:sp>
        <p:nvSpPr>
          <p:cNvPr id="8" name="Footer Placeholder 7">
            <a:extLst>
              <a:ext uri="{FF2B5EF4-FFF2-40B4-BE49-F238E27FC236}">
                <a16:creationId xmlns:a16="http://schemas.microsoft.com/office/drawing/2014/main" id="{50C7D04E-1F9F-417B-87F9-AF8DD0416052}"/>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C50AA56A-3C3C-4803-9E22-0230DCFDB80A}"/>
              </a:ext>
            </a:extLst>
          </p:cNvPr>
          <p:cNvSpPr>
            <a:spLocks noGrp="1"/>
          </p:cNvSpPr>
          <p:nvPr>
            <p:ph type="sldNum" sz="quarter" idx="12"/>
          </p:nvPr>
        </p:nvSpPr>
        <p:spPr/>
        <p:txBody>
          <a:bodyPr/>
          <a:lstStyle/>
          <a:p>
            <a:fld id="{47A9C7C6-3C5C-429D-BFD4-D77B45C615E4}" type="slidenum">
              <a:rPr lang="en-ID" smtClean="0"/>
              <a:t>‹#›</a:t>
            </a:fld>
            <a:endParaRPr lang="en-ID"/>
          </a:p>
        </p:txBody>
      </p:sp>
    </p:spTree>
    <p:extLst>
      <p:ext uri="{BB962C8B-B14F-4D97-AF65-F5344CB8AC3E}">
        <p14:creationId xmlns:p14="http://schemas.microsoft.com/office/powerpoint/2010/main" val="430853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61A90-D5F4-4592-A786-036F266D4B6A}"/>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A75268B7-69F6-46A0-A694-921A8430DA3D}"/>
              </a:ext>
            </a:extLst>
          </p:cNvPr>
          <p:cNvSpPr>
            <a:spLocks noGrp="1"/>
          </p:cNvSpPr>
          <p:nvPr>
            <p:ph type="dt" sz="half" idx="10"/>
          </p:nvPr>
        </p:nvSpPr>
        <p:spPr/>
        <p:txBody>
          <a:bodyPr/>
          <a:lstStyle/>
          <a:p>
            <a:fld id="{9BF0580E-2F9F-4297-9F7E-E7BB0AB826CF}" type="datetimeFigureOut">
              <a:rPr lang="en-ID" smtClean="0"/>
              <a:t>18/12/21</a:t>
            </a:fld>
            <a:endParaRPr lang="en-ID"/>
          </a:p>
        </p:txBody>
      </p:sp>
      <p:sp>
        <p:nvSpPr>
          <p:cNvPr id="4" name="Footer Placeholder 3">
            <a:extLst>
              <a:ext uri="{FF2B5EF4-FFF2-40B4-BE49-F238E27FC236}">
                <a16:creationId xmlns:a16="http://schemas.microsoft.com/office/drawing/2014/main" id="{B2644FDD-B7AB-44C4-A9EA-E24BD910010D}"/>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A83E555E-1E1F-4A2B-8CDC-36E40F83873E}"/>
              </a:ext>
            </a:extLst>
          </p:cNvPr>
          <p:cNvSpPr>
            <a:spLocks noGrp="1"/>
          </p:cNvSpPr>
          <p:nvPr>
            <p:ph type="sldNum" sz="quarter" idx="12"/>
          </p:nvPr>
        </p:nvSpPr>
        <p:spPr/>
        <p:txBody>
          <a:bodyPr/>
          <a:lstStyle/>
          <a:p>
            <a:fld id="{47A9C7C6-3C5C-429D-BFD4-D77B45C615E4}" type="slidenum">
              <a:rPr lang="en-ID" smtClean="0"/>
              <a:t>‹#›</a:t>
            </a:fld>
            <a:endParaRPr lang="en-ID"/>
          </a:p>
        </p:txBody>
      </p:sp>
    </p:spTree>
    <p:extLst>
      <p:ext uri="{BB962C8B-B14F-4D97-AF65-F5344CB8AC3E}">
        <p14:creationId xmlns:p14="http://schemas.microsoft.com/office/powerpoint/2010/main" val="3296691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CB0304-C334-4389-BD6E-52DA54C427C4}"/>
              </a:ext>
            </a:extLst>
          </p:cNvPr>
          <p:cNvSpPr>
            <a:spLocks noGrp="1"/>
          </p:cNvSpPr>
          <p:nvPr>
            <p:ph type="dt" sz="half" idx="10"/>
          </p:nvPr>
        </p:nvSpPr>
        <p:spPr/>
        <p:txBody>
          <a:bodyPr/>
          <a:lstStyle/>
          <a:p>
            <a:fld id="{9BF0580E-2F9F-4297-9F7E-E7BB0AB826CF}" type="datetimeFigureOut">
              <a:rPr lang="en-ID" smtClean="0"/>
              <a:t>18/12/21</a:t>
            </a:fld>
            <a:endParaRPr lang="en-ID"/>
          </a:p>
        </p:txBody>
      </p:sp>
      <p:sp>
        <p:nvSpPr>
          <p:cNvPr id="3" name="Footer Placeholder 2">
            <a:extLst>
              <a:ext uri="{FF2B5EF4-FFF2-40B4-BE49-F238E27FC236}">
                <a16:creationId xmlns:a16="http://schemas.microsoft.com/office/drawing/2014/main" id="{B3AD7036-A1D9-4EDF-80A1-ACDB3A69EDDB}"/>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B52F0F9D-00D3-43A4-AD38-A1CA211BE22B}"/>
              </a:ext>
            </a:extLst>
          </p:cNvPr>
          <p:cNvSpPr>
            <a:spLocks noGrp="1"/>
          </p:cNvSpPr>
          <p:nvPr>
            <p:ph type="sldNum" sz="quarter" idx="12"/>
          </p:nvPr>
        </p:nvSpPr>
        <p:spPr/>
        <p:txBody>
          <a:bodyPr/>
          <a:lstStyle/>
          <a:p>
            <a:fld id="{47A9C7C6-3C5C-429D-BFD4-D77B45C615E4}" type="slidenum">
              <a:rPr lang="en-ID" smtClean="0"/>
              <a:t>‹#›</a:t>
            </a:fld>
            <a:endParaRPr lang="en-ID"/>
          </a:p>
        </p:txBody>
      </p:sp>
    </p:spTree>
    <p:extLst>
      <p:ext uri="{BB962C8B-B14F-4D97-AF65-F5344CB8AC3E}">
        <p14:creationId xmlns:p14="http://schemas.microsoft.com/office/powerpoint/2010/main" val="2431886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4A7C3-2483-4207-82AA-8CF9EF1F67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4F2F9915-FD10-4DE8-AC8C-A253ABBBBC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B9E373C0-F292-4234-AC18-0E26EF8F98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30B87F-D534-4533-B336-69F482D13DEA}"/>
              </a:ext>
            </a:extLst>
          </p:cNvPr>
          <p:cNvSpPr>
            <a:spLocks noGrp="1"/>
          </p:cNvSpPr>
          <p:nvPr>
            <p:ph type="dt" sz="half" idx="10"/>
          </p:nvPr>
        </p:nvSpPr>
        <p:spPr/>
        <p:txBody>
          <a:bodyPr/>
          <a:lstStyle/>
          <a:p>
            <a:fld id="{9BF0580E-2F9F-4297-9F7E-E7BB0AB826CF}" type="datetimeFigureOut">
              <a:rPr lang="en-ID" smtClean="0"/>
              <a:t>18/12/21</a:t>
            </a:fld>
            <a:endParaRPr lang="en-ID"/>
          </a:p>
        </p:txBody>
      </p:sp>
      <p:sp>
        <p:nvSpPr>
          <p:cNvPr id="6" name="Footer Placeholder 5">
            <a:extLst>
              <a:ext uri="{FF2B5EF4-FFF2-40B4-BE49-F238E27FC236}">
                <a16:creationId xmlns:a16="http://schemas.microsoft.com/office/drawing/2014/main" id="{CE671592-17F4-4D6C-9007-86B493CD45BA}"/>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E8F379F9-D6B5-4277-80C6-0218361D5334}"/>
              </a:ext>
            </a:extLst>
          </p:cNvPr>
          <p:cNvSpPr>
            <a:spLocks noGrp="1"/>
          </p:cNvSpPr>
          <p:nvPr>
            <p:ph type="sldNum" sz="quarter" idx="12"/>
          </p:nvPr>
        </p:nvSpPr>
        <p:spPr/>
        <p:txBody>
          <a:bodyPr/>
          <a:lstStyle/>
          <a:p>
            <a:fld id="{47A9C7C6-3C5C-429D-BFD4-D77B45C615E4}" type="slidenum">
              <a:rPr lang="en-ID" smtClean="0"/>
              <a:t>‹#›</a:t>
            </a:fld>
            <a:endParaRPr lang="en-ID"/>
          </a:p>
        </p:txBody>
      </p:sp>
    </p:spTree>
    <p:extLst>
      <p:ext uri="{BB962C8B-B14F-4D97-AF65-F5344CB8AC3E}">
        <p14:creationId xmlns:p14="http://schemas.microsoft.com/office/powerpoint/2010/main" val="17325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06B4F-839B-488B-84A4-55B7DAF541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F728A780-F715-4AB7-8DB1-49B1E1AF2A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571E9FD9-289D-42BD-BCAE-1D58CB1F66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7569F2-8B39-45CC-92BA-57B3D1012830}"/>
              </a:ext>
            </a:extLst>
          </p:cNvPr>
          <p:cNvSpPr>
            <a:spLocks noGrp="1"/>
          </p:cNvSpPr>
          <p:nvPr>
            <p:ph type="dt" sz="half" idx="10"/>
          </p:nvPr>
        </p:nvSpPr>
        <p:spPr/>
        <p:txBody>
          <a:bodyPr/>
          <a:lstStyle/>
          <a:p>
            <a:fld id="{9BF0580E-2F9F-4297-9F7E-E7BB0AB826CF}" type="datetimeFigureOut">
              <a:rPr lang="en-ID" smtClean="0"/>
              <a:t>18/12/21</a:t>
            </a:fld>
            <a:endParaRPr lang="en-ID"/>
          </a:p>
        </p:txBody>
      </p:sp>
      <p:sp>
        <p:nvSpPr>
          <p:cNvPr id="6" name="Footer Placeholder 5">
            <a:extLst>
              <a:ext uri="{FF2B5EF4-FFF2-40B4-BE49-F238E27FC236}">
                <a16:creationId xmlns:a16="http://schemas.microsoft.com/office/drawing/2014/main" id="{8D3ED1CA-4CCD-4EDC-8C75-24867C475947}"/>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2A78385C-62FA-4E5E-B164-535BD9B87D70}"/>
              </a:ext>
            </a:extLst>
          </p:cNvPr>
          <p:cNvSpPr>
            <a:spLocks noGrp="1"/>
          </p:cNvSpPr>
          <p:nvPr>
            <p:ph type="sldNum" sz="quarter" idx="12"/>
          </p:nvPr>
        </p:nvSpPr>
        <p:spPr/>
        <p:txBody>
          <a:bodyPr/>
          <a:lstStyle/>
          <a:p>
            <a:fld id="{47A9C7C6-3C5C-429D-BFD4-D77B45C615E4}" type="slidenum">
              <a:rPr lang="en-ID" smtClean="0"/>
              <a:t>‹#›</a:t>
            </a:fld>
            <a:endParaRPr lang="en-ID"/>
          </a:p>
        </p:txBody>
      </p:sp>
    </p:spTree>
    <p:extLst>
      <p:ext uri="{BB962C8B-B14F-4D97-AF65-F5344CB8AC3E}">
        <p14:creationId xmlns:p14="http://schemas.microsoft.com/office/powerpoint/2010/main" val="3855997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A9915A-98EA-4267-92B4-998EDD1558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169194ED-134C-4201-B6C8-F8AB84D0A1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9A860316-1A83-4C5E-A862-F694C96DD2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F0580E-2F9F-4297-9F7E-E7BB0AB826CF}" type="datetimeFigureOut">
              <a:rPr lang="en-ID" smtClean="0"/>
              <a:t>18/12/21</a:t>
            </a:fld>
            <a:endParaRPr lang="en-ID"/>
          </a:p>
        </p:txBody>
      </p:sp>
      <p:sp>
        <p:nvSpPr>
          <p:cNvPr id="5" name="Footer Placeholder 4">
            <a:extLst>
              <a:ext uri="{FF2B5EF4-FFF2-40B4-BE49-F238E27FC236}">
                <a16:creationId xmlns:a16="http://schemas.microsoft.com/office/drawing/2014/main" id="{54499922-C8FE-4B2E-BDD3-384CCF08B0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5D4B2FBF-993A-4A49-915D-5CE492590B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A9C7C6-3C5C-429D-BFD4-D77B45C615E4}" type="slidenum">
              <a:rPr lang="en-ID" smtClean="0"/>
              <a:t>‹#›</a:t>
            </a:fld>
            <a:endParaRPr lang="en-ID"/>
          </a:p>
        </p:txBody>
      </p:sp>
    </p:spTree>
    <p:extLst>
      <p:ext uri="{BB962C8B-B14F-4D97-AF65-F5344CB8AC3E}">
        <p14:creationId xmlns:p14="http://schemas.microsoft.com/office/powerpoint/2010/main" val="1012839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nglish.lppm.itb.ac.id/"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64E38D-01DD-44CF-A634-4A5547D616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04"/>
            <a:ext cx="12192000" cy="6861808"/>
          </a:xfrm>
          <a:prstGeom prst="rect">
            <a:avLst/>
          </a:prstGeom>
        </p:spPr>
      </p:pic>
      <p:sp>
        <p:nvSpPr>
          <p:cNvPr id="6" name="TextBox 5">
            <a:extLst>
              <a:ext uri="{FF2B5EF4-FFF2-40B4-BE49-F238E27FC236}">
                <a16:creationId xmlns:a16="http://schemas.microsoft.com/office/drawing/2014/main" id="{A6EF0B83-A53A-447C-B640-95D5DBA5624B}"/>
              </a:ext>
            </a:extLst>
          </p:cNvPr>
          <p:cNvSpPr txBox="1"/>
          <p:nvPr/>
        </p:nvSpPr>
        <p:spPr>
          <a:xfrm>
            <a:off x="1327297" y="4603221"/>
            <a:ext cx="3451123" cy="605294"/>
          </a:xfrm>
          <a:prstGeom prst="rect">
            <a:avLst/>
          </a:prstGeom>
          <a:noFill/>
        </p:spPr>
        <p:txBody>
          <a:bodyPr wrap="square" rtlCol="0">
            <a:spAutoFit/>
          </a:bodyPr>
          <a:lstStyle/>
          <a:p>
            <a:r>
              <a:rPr lang="id-ID" sz="5000" b="1" baseline="-25000" dirty="0">
                <a:solidFill>
                  <a:schemeClr val="bg1"/>
                </a:solidFill>
                <a:latin typeface="Calibri" panose="020F0502020204030204" pitchFamily="34" charset="0"/>
                <a:cs typeface="Calibri" panose="020F0502020204030204" pitchFamily="34" charset="0"/>
              </a:rPr>
              <a:t>SOSIALISASI</a:t>
            </a:r>
            <a:endParaRPr lang="en-ID" sz="5000" b="1" baseline="-25000" dirty="0">
              <a:solidFill>
                <a:schemeClr val="bg1"/>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E62E2D99-1566-4D7B-BC2E-0D57A3876256}"/>
              </a:ext>
            </a:extLst>
          </p:cNvPr>
          <p:cNvSpPr txBox="1"/>
          <p:nvPr/>
        </p:nvSpPr>
        <p:spPr>
          <a:xfrm>
            <a:off x="1336207" y="5219086"/>
            <a:ext cx="10207269" cy="909929"/>
          </a:xfrm>
          <a:prstGeom prst="rect">
            <a:avLst/>
          </a:prstGeom>
          <a:noFill/>
        </p:spPr>
        <p:txBody>
          <a:bodyPr wrap="square" rtlCol="0" anchor="t">
            <a:spAutoFit/>
          </a:bodyPr>
          <a:lstStyle/>
          <a:p>
            <a:pPr>
              <a:lnSpc>
                <a:spcPts val="3100"/>
              </a:lnSpc>
            </a:pPr>
            <a:r>
              <a:rPr lang="id-ID" sz="5000" b="1" baseline="-25000" dirty="0">
                <a:solidFill>
                  <a:schemeClr val="bg1"/>
                </a:solidFill>
                <a:latin typeface="Calibri" panose="020F0502020204030204" pitchFamily="34" charset="0"/>
                <a:cs typeface="Calibri" panose="020F0502020204030204" pitchFamily="34" charset="0"/>
              </a:rPr>
              <a:t>PENGABDIAN MASYARAKAT</a:t>
            </a:r>
          </a:p>
          <a:p>
            <a:pPr>
              <a:lnSpc>
                <a:spcPts val="3100"/>
              </a:lnSpc>
            </a:pPr>
            <a:r>
              <a:rPr lang="id-ID" sz="5000" b="1" baseline="-25000" dirty="0">
                <a:solidFill>
                  <a:srgbClr val="FFC000"/>
                </a:solidFill>
                <a:latin typeface="Calibri" panose="020F0502020204030204" pitchFamily="34" charset="0"/>
                <a:cs typeface="Calibri" panose="020F0502020204030204" pitchFamily="34" charset="0"/>
              </a:rPr>
              <a:t>PM BOTTOM-UP &amp; PM PEMULIHAN EKONOMI</a:t>
            </a:r>
            <a:endParaRPr lang="en-ID" sz="5000" b="1" baseline="-25000" dirty="0">
              <a:solidFill>
                <a:srgbClr val="FFC000"/>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24BFFB08-8EA0-42CF-B88A-A81D61909722}"/>
              </a:ext>
            </a:extLst>
          </p:cNvPr>
          <p:cNvSpPr txBox="1"/>
          <p:nvPr/>
        </p:nvSpPr>
        <p:spPr>
          <a:xfrm>
            <a:off x="1350496" y="6062773"/>
            <a:ext cx="3451123" cy="502702"/>
          </a:xfrm>
          <a:prstGeom prst="rect">
            <a:avLst/>
          </a:prstGeom>
          <a:noFill/>
        </p:spPr>
        <p:txBody>
          <a:bodyPr wrap="square" rtlCol="0">
            <a:spAutoFit/>
          </a:bodyPr>
          <a:lstStyle/>
          <a:p>
            <a:r>
              <a:rPr lang="id-ID" sz="4000" b="1" baseline="-25000" dirty="0">
                <a:solidFill>
                  <a:schemeClr val="bg1"/>
                </a:solidFill>
              </a:rPr>
              <a:t>TAHUN 2022</a:t>
            </a:r>
            <a:endParaRPr lang="en-ID" sz="4000" b="1" baseline="-25000" dirty="0">
              <a:solidFill>
                <a:schemeClr val="bg1"/>
              </a:solidFill>
            </a:endParaRPr>
          </a:p>
        </p:txBody>
      </p:sp>
    </p:spTree>
    <p:extLst>
      <p:ext uri="{BB962C8B-B14F-4D97-AF65-F5344CB8AC3E}">
        <p14:creationId xmlns:p14="http://schemas.microsoft.com/office/powerpoint/2010/main" val="2987072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E796780-1A95-7E49-B9C2-4DE6D1797C9C}"/>
              </a:ext>
            </a:extLst>
          </p:cNvPr>
          <p:cNvGrpSpPr/>
          <p:nvPr/>
        </p:nvGrpSpPr>
        <p:grpSpPr>
          <a:xfrm>
            <a:off x="0" y="-1904"/>
            <a:ext cx="12624618" cy="6859904"/>
            <a:chOff x="0" y="-1904"/>
            <a:chExt cx="12624618" cy="6859904"/>
          </a:xfrm>
        </p:grpSpPr>
        <p:pic>
          <p:nvPicPr>
            <p:cNvPr id="9" name="Picture 8">
              <a:extLst>
                <a:ext uri="{FF2B5EF4-FFF2-40B4-BE49-F238E27FC236}">
                  <a16:creationId xmlns:a16="http://schemas.microsoft.com/office/drawing/2014/main" id="{936D5461-8858-0545-9446-5BBFD162B3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4"/>
              <a:ext cx="12188617" cy="6859904"/>
            </a:xfrm>
            <a:prstGeom prst="rect">
              <a:avLst/>
            </a:prstGeom>
          </p:spPr>
        </p:pic>
        <p:sp>
          <p:nvSpPr>
            <p:cNvPr id="11" name="TextBox 10">
              <a:extLst>
                <a:ext uri="{FF2B5EF4-FFF2-40B4-BE49-F238E27FC236}">
                  <a16:creationId xmlns:a16="http://schemas.microsoft.com/office/drawing/2014/main" id="{33DA6AAE-2894-0649-8DD1-2D73C3D1E1FA}"/>
                </a:ext>
              </a:extLst>
            </p:cNvPr>
            <p:cNvSpPr txBox="1"/>
            <p:nvPr/>
          </p:nvSpPr>
          <p:spPr>
            <a:xfrm>
              <a:off x="7836309" y="226144"/>
              <a:ext cx="4788309" cy="297517"/>
            </a:xfrm>
            <a:prstGeom prst="rect">
              <a:avLst/>
            </a:prstGeom>
            <a:noFill/>
          </p:spPr>
          <p:txBody>
            <a:bodyPr wrap="square" rtlCol="0">
              <a:spAutoFit/>
            </a:bodyPr>
            <a:lstStyle/>
            <a:p>
              <a:r>
                <a:rPr lang="id-ID" sz="2000" baseline="-25000" dirty="0">
                  <a:solidFill>
                    <a:srgbClr val="304538"/>
                  </a:solidFill>
                  <a:latin typeface="TT Commons Bold" panose="02000806030000020004" pitchFamily="2" charset="0"/>
                </a:rPr>
                <a:t>PANDUAN PROGRAM PENGABDIAN MASYARAKAT 2022</a:t>
              </a:r>
              <a:endParaRPr lang="en-ID" sz="2000" baseline="-25000" dirty="0">
                <a:solidFill>
                  <a:srgbClr val="304538"/>
                </a:solidFill>
                <a:latin typeface="TT Commons Bold" panose="02000806030000020004" pitchFamily="2" charset="0"/>
              </a:endParaRPr>
            </a:p>
          </p:txBody>
        </p:sp>
        <p:sp>
          <p:nvSpPr>
            <p:cNvPr id="12" name="Rectangle 11">
              <a:extLst>
                <a:ext uri="{FF2B5EF4-FFF2-40B4-BE49-F238E27FC236}">
                  <a16:creationId xmlns:a16="http://schemas.microsoft.com/office/drawing/2014/main" id="{438FB188-F21D-1F40-A4A9-8D458411C9D2}"/>
                </a:ext>
              </a:extLst>
            </p:cNvPr>
            <p:cNvSpPr/>
            <p:nvPr/>
          </p:nvSpPr>
          <p:spPr>
            <a:xfrm>
              <a:off x="0" y="6215605"/>
              <a:ext cx="12192000" cy="642395"/>
            </a:xfrm>
            <a:prstGeom prst="rect">
              <a:avLst/>
            </a:prstGeom>
            <a:solidFill>
              <a:srgbClr val="2F44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le 1">
            <a:extLst>
              <a:ext uri="{FF2B5EF4-FFF2-40B4-BE49-F238E27FC236}">
                <a16:creationId xmlns:a16="http://schemas.microsoft.com/office/drawing/2014/main" id="{E62548D3-DDAA-4C75-8FF6-C80901B5BCB5}"/>
              </a:ext>
            </a:extLst>
          </p:cNvPr>
          <p:cNvSpPr>
            <a:spLocks noGrp="1"/>
          </p:cNvSpPr>
          <p:nvPr>
            <p:ph type="title"/>
          </p:nvPr>
        </p:nvSpPr>
        <p:spPr>
          <a:xfrm>
            <a:off x="311727" y="548098"/>
            <a:ext cx="10515600" cy="1325563"/>
          </a:xfrm>
        </p:spPr>
        <p:txBody>
          <a:bodyPr>
            <a:normAutofit/>
          </a:bodyPr>
          <a:lstStyle/>
          <a:p>
            <a:r>
              <a:rPr lang="id-ID" sz="3600" b="1" dirty="0">
                <a:solidFill>
                  <a:schemeClr val="bg1"/>
                </a:solidFill>
              </a:rPr>
              <a:t>DAMPAK (OUTCOME)</a:t>
            </a:r>
            <a:endParaRPr lang="en-ID" sz="3600" b="1" dirty="0">
              <a:solidFill>
                <a:schemeClr val="bg1"/>
              </a:solidFill>
            </a:endParaRPr>
          </a:p>
        </p:txBody>
      </p:sp>
      <p:sp>
        <p:nvSpPr>
          <p:cNvPr id="7" name="Rectangle 6"/>
          <p:cNvSpPr/>
          <p:nvPr/>
        </p:nvSpPr>
        <p:spPr>
          <a:xfrm>
            <a:off x="222067" y="2346408"/>
            <a:ext cx="11508379" cy="1569660"/>
          </a:xfrm>
          <a:prstGeom prst="rect">
            <a:avLst/>
          </a:prstGeom>
        </p:spPr>
        <p:txBody>
          <a:bodyPr wrap="square">
            <a:spAutoFit/>
          </a:bodyPr>
          <a:lstStyle/>
          <a:p>
            <a:r>
              <a:rPr lang="id-ID" sz="2400" b="1" dirty="0"/>
              <a:t>Terbentuknya masyarakat di wilayah atau kawasan desa binaan yang diindikasikan dengan meningkatnya kualitas hidup dan apresiasi masyarakat terhadap dunia perguruan tinggi terutama ITB serta terjalinnya hubungan harmonis antara dunia perguruan tinggi dan masyarakat.</a:t>
            </a:r>
          </a:p>
        </p:txBody>
      </p:sp>
    </p:spTree>
    <p:extLst>
      <p:ext uri="{BB962C8B-B14F-4D97-AF65-F5344CB8AC3E}">
        <p14:creationId xmlns:p14="http://schemas.microsoft.com/office/powerpoint/2010/main" val="3374088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E4B8A78D-F62D-F14B-BB01-9BB06AA46998}"/>
              </a:ext>
            </a:extLst>
          </p:cNvPr>
          <p:cNvGrpSpPr/>
          <p:nvPr/>
        </p:nvGrpSpPr>
        <p:grpSpPr>
          <a:xfrm>
            <a:off x="0" y="-1904"/>
            <a:ext cx="12624618" cy="6859904"/>
            <a:chOff x="0" y="-1904"/>
            <a:chExt cx="12624618" cy="6859904"/>
          </a:xfrm>
        </p:grpSpPr>
        <p:pic>
          <p:nvPicPr>
            <p:cNvPr id="17" name="Picture 16">
              <a:extLst>
                <a:ext uri="{FF2B5EF4-FFF2-40B4-BE49-F238E27FC236}">
                  <a16:creationId xmlns:a16="http://schemas.microsoft.com/office/drawing/2014/main" id="{CFC19088-A679-B345-82B0-D854648B0C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4"/>
              <a:ext cx="12188617" cy="6859904"/>
            </a:xfrm>
            <a:prstGeom prst="rect">
              <a:avLst/>
            </a:prstGeom>
          </p:spPr>
        </p:pic>
        <p:sp>
          <p:nvSpPr>
            <p:cNvPr id="18" name="TextBox 17">
              <a:extLst>
                <a:ext uri="{FF2B5EF4-FFF2-40B4-BE49-F238E27FC236}">
                  <a16:creationId xmlns:a16="http://schemas.microsoft.com/office/drawing/2014/main" id="{96BA1A19-C4B7-2547-A94A-85F5C63A2979}"/>
                </a:ext>
              </a:extLst>
            </p:cNvPr>
            <p:cNvSpPr txBox="1"/>
            <p:nvPr/>
          </p:nvSpPr>
          <p:spPr>
            <a:xfrm>
              <a:off x="7836309" y="226144"/>
              <a:ext cx="4788309" cy="297517"/>
            </a:xfrm>
            <a:prstGeom prst="rect">
              <a:avLst/>
            </a:prstGeom>
            <a:noFill/>
          </p:spPr>
          <p:txBody>
            <a:bodyPr wrap="square" rtlCol="0">
              <a:spAutoFit/>
            </a:bodyPr>
            <a:lstStyle/>
            <a:p>
              <a:r>
                <a:rPr lang="id-ID" sz="2000" baseline="-25000" dirty="0">
                  <a:solidFill>
                    <a:srgbClr val="304538"/>
                  </a:solidFill>
                  <a:latin typeface="TT Commons Bold" panose="02000806030000020004" pitchFamily="2" charset="0"/>
                </a:rPr>
                <a:t>PANDUAN PROGRAM PENGABDIAN MASYARAKAT 2022</a:t>
              </a:r>
              <a:endParaRPr lang="en-ID" sz="2000" baseline="-25000" dirty="0">
                <a:solidFill>
                  <a:srgbClr val="304538"/>
                </a:solidFill>
                <a:latin typeface="TT Commons Bold" panose="02000806030000020004" pitchFamily="2" charset="0"/>
              </a:endParaRPr>
            </a:p>
          </p:txBody>
        </p:sp>
        <p:sp>
          <p:nvSpPr>
            <p:cNvPr id="19" name="Rectangle 18">
              <a:extLst>
                <a:ext uri="{FF2B5EF4-FFF2-40B4-BE49-F238E27FC236}">
                  <a16:creationId xmlns:a16="http://schemas.microsoft.com/office/drawing/2014/main" id="{F1AEB4BC-06D2-9B4F-93DE-A4C7384E29BB}"/>
                </a:ext>
              </a:extLst>
            </p:cNvPr>
            <p:cNvSpPr/>
            <p:nvPr/>
          </p:nvSpPr>
          <p:spPr>
            <a:xfrm>
              <a:off x="0" y="6215605"/>
              <a:ext cx="12192000" cy="642395"/>
            </a:xfrm>
            <a:prstGeom prst="rect">
              <a:avLst/>
            </a:prstGeom>
            <a:solidFill>
              <a:srgbClr val="2F44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le 1">
            <a:extLst>
              <a:ext uri="{FF2B5EF4-FFF2-40B4-BE49-F238E27FC236}">
                <a16:creationId xmlns:a16="http://schemas.microsoft.com/office/drawing/2014/main" id="{E62548D3-DDAA-4C75-8FF6-C80901B5BCB5}"/>
              </a:ext>
            </a:extLst>
          </p:cNvPr>
          <p:cNvSpPr>
            <a:spLocks noGrp="1"/>
          </p:cNvSpPr>
          <p:nvPr>
            <p:ph type="title"/>
          </p:nvPr>
        </p:nvSpPr>
        <p:spPr>
          <a:xfrm>
            <a:off x="311727" y="548098"/>
            <a:ext cx="10515600" cy="1325563"/>
          </a:xfrm>
        </p:spPr>
        <p:txBody>
          <a:bodyPr>
            <a:normAutofit/>
          </a:bodyPr>
          <a:lstStyle/>
          <a:p>
            <a:r>
              <a:rPr lang="id-ID" sz="3600" b="1" dirty="0">
                <a:solidFill>
                  <a:schemeClr val="bg1"/>
                </a:solidFill>
              </a:rPr>
              <a:t>SRATEGI</a:t>
            </a:r>
            <a:endParaRPr lang="en-ID" sz="3600" b="1" dirty="0">
              <a:solidFill>
                <a:schemeClr val="bg1"/>
              </a:solidFill>
            </a:endParaRPr>
          </a:p>
        </p:txBody>
      </p:sp>
      <p:sp>
        <p:nvSpPr>
          <p:cNvPr id="7" name="Rectangle 6"/>
          <p:cNvSpPr/>
          <p:nvPr/>
        </p:nvSpPr>
        <p:spPr>
          <a:xfrm>
            <a:off x="285601" y="1658473"/>
            <a:ext cx="7107976" cy="400110"/>
          </a:xfrm>
          <a:prstGeom prst="rect">
            <a:avLst/>
          </a:prstGeom>
        </p:spPr>
        <p:txBody>
          <a:bodyPr wrap="square">
            <a:spAutoFit/>
          </a:bodyPr>
          <a:lstStyle/>
          <a:p>
            <a:r>
              <a:rPr lang="id-ID" sz="2000" b="1" dirty="0"/>
              <a:t>Strategi dalam merancang dan mengimplementasikan program:</a:t>
            </a:r>
          </a:p>
        </p:txBody>
      </p:sp>
      <p:sp>
        <p:nvSpPr>
          <p:cNvPr id="10" name="Rectangle 9">
            <a:extLst>
              <a:ext uri="{FF2B5EF4-FFF2-40B4-BE49-F238E27FC236}">
                <a16:creationId xmlns:a16="http://schemas.microsoft.com/office/drawing/2014/main" id="{7A7A7C47-388A-4AEC-9534-BFA95831117A}"/>
              </a:ext>
            </a:extLst>
          </p:cNvPr>
          <p:cNvSpPr/>
          <p:nvPr/>
        </p:nvSpPr>
        <p:spPr>
          <a:xfrm>
            <a:off x="370038" y="2198868"/>
            <a:ext cx="11459785" cy="643271"/>
          </a:xfrm>
          <a:prstGeom prst="rect">
            <a:avLst/>
          </a:prstGeom>
          <a:solidFill>
            <a:schemeClr val="accent6">
              <a:lumMod val="60000"/>
              <a:lumOff val="40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marL="285750" lvl="0" indent="-285750">
              <a:buFont typeface="Arial" panose="020B0604020202020204" pitchFamily="34" charset="0"/>
              <a:buChar char="•"/>
            </a:pPr>
            <a:r>
              <a:rPr lang="id-ID" dirty="0"/>
              <a:t>Responsif terhadap kebutuhan masyarakat (individual dan/atau institusi) dalam hal sains, teknologi dan seni;</a:t>
            </a:r>
          </a:p>
        </p:txBody>
      </p:sp>
      <p:sp>
        <p:nvSpPr>
          <p:cNvPr id="12" name="Rectangle 11">
            <a:extLst>
              <a:ext uri="{FF2B5EF4-FFF2-40B4-BE49-F238E27FC236}">
                <a16:creationId xmlns:a16="http://schemas.microsoft.com/office/drawing/2014/main" id="{7A7A7C47-388A-4AEC-9534-BFA95831117A}"/>
              </a:ext>
            </a:extLst>
          </p:cNvPr>
          <p:cNvSpPr/>
          <p:nvPr/>
        </p:nvSpPr>
        <p:spPr>
          <a:xfrm>
            <a:off x="376665" y="3004802"/>
            <a:ext cx="11459785" cy="849254"/>
          </a:xfrm>
          <a:prstGeom prst="rect">
            <a:avLst/>
          </a:prstGeom>
          <a:solidFill>
            <a:schemeClr val="accent6">
              <a:lumMod val="60000"/>
              <a:lumOff val="40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marL="285750" lvl="0" indent="-285750">
              <a:buFont typeface="Arial" panose="020B0604020202020204" pitchFamily="34" charset="0"/>
              <a:buChar char="•"/>
            </a:pPr>
            <a:r>
              <a:rPr lang="id-ID" dirty="0"/>
              <a:t>Bekerjasama secara aktif dan berkelanjutan dengan para pemangku kepentingan dalam pemberdayaan masyarakat, yakni: pemerintah, kelompok usaha dan industri, organisasi masyarakat, perguruan tinggi lain, dan masyarakat di wilayah binaan;</a:t>
            </a:r>
          </a:p>
        </p:txBody>
      </p:sp>
      <p:sp>
        <p:nvSpPr>
          <p:cNvPr id="13" name="Rectangle 12">
            <a:extLst>
              <a:ext uri="{FF2B5EF4-FFF2-40B4-BE49-F238E27FC236}">
                <a16:creationId xmlns:a16="http://schemas.microsoft.com/office/drawing/2014/main" id="{7A7A7C47-388A-4AEC-9534-BFA95831117A}"/>
              </a:ext>
            </a:extLst>
          </p:cNvPr>
          <p:cNvSpPr/>
          <p:nvPr/>
        </p:nvSpPr>
        <p:spPr>
          <a:xfrm>
            <a:off x="370037" y="4030082"/>
            <a:ext cx="11459785" cy="643271"/>
          </a:xfrm>
          <a:prstGeom prst="rect">
            <a:avLst/>
          </a:prstGeom>
          <a:solidFill>
            <a:schemeClr val="accent6">
              <a:lumMod val="60000"/>
              <a:lumOff val="40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marL="285750" lvl="0" indent="-285750">
              <a:buFont typeface="Arial" panose="020B0604020202020204" pitchFamily="34" charset="0"/>
              <a:buChar char="•"/>
            </a:pPr>
            <a:r>
              <a:rPr lang="en-US" dirty="0" err="1"/>
              <a:t>Merintis</a:t>
            </a:r>
            <a:r>
              <a:rPr lang="en-US" dirty="0"/>
              <a:t> </a:t>
            </a:r>
            <a:r>
              <a:rPr lang="en-US" dirty="0" err="1"/>
              <a:t>usaha</a:t>
            </a:r>
            <a:r>
              <a:rPr lang="en-US" dirty="0"/>
              <a:t> </a:t>
            </a:r>
            <a:r>
              <a:rPr lang="en-US" dirty="0" err="1"/>
              <a:t>mandiri</a:t>
            </a:r>
            <a:r>
              <a:rPr lang="en-US" dirty="0"/>
              <a:t> </a:t>
            </a:r>
            <a:r>
              <a:rPr lang="en-US" dirty="0" err="1"/>
              <a:t>berlandaskan</a:t>
            </a:r>
            <a:r>
              <a:rPr lang="en-US" dirty="0"/>
              <a:t> </a:t>
            </a:r>
            <a:r>
              <a:rPr lang="en-US" dirty="0" err="1"/>
              <a:t>prinsip</a:t>
            </a:r>
            <a:r>
              <a:rPr lang="en-US" dirty="0"/>
              <a:t> knowledge-based economy</a:t>
            </a:r>
            <a:r>
              <a:rPr lang="id-ID" dirty="0"/>
              <a:t>;</a:t>
            </a:r>
          </a:p>
        </p:txBody>
      </p:sp>
      <p:sp>
        <p:nvSpPr>
          <p:cNvPr id="14" name="Rectangle 13">
            <a:extLst>
              <a:ext uri="{FF2B5EF4-FFF2-40B4-BE49-F238E27FC236}">
                <a16:creationId xmlns:a16="http://schemas.microsoft.com/office/drawing/2014/main" id="{7A7A7C47-388A-4AEC-9534-BFA95831117A}"/>
              </a:ext>
            </a:extLst>
          </p:cNvPr>
          <p:cNvSpPr/>
          <p:nvPr/>
        </p:nvSpPr>
        <p:spPr>
          <a:xfrm>
            <a:off x="370036" y="4862143"/>
            <a:ext cx="11459785" cy="1043504"/>
          </a:xfrm>
          <a:prstGeom prst="rect">
            <a:avLst/>
          </a:prstGeom>
          <a:solidFill>
            <a:schemeClr val="accent6">
              <a:lumMod val="60000"/>
              <a:lumOff val="40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marL="285750" lvl="0" indent="-285750">
              <a:buFont typeface="Arial" panose="020B0604020202020204" pitchFamily="34" charset="0"/>
              <a:buChar char="•"/>
            </a:pPr>
            <a:r>
              <a:rPr lang="id-ID" dirty="0"/>
              <a:t>Sejalan dengan kebijakan Merdeka Belajar-Kampus Merdeka (MBKM), Kegiatan PM </a:t>
            </a:r>
            <a:r>
              <a:rPr lang="id-ID" b="1"/>
              <a:t>WAJIB </a:t>
            </a:r>
            <a:r>
              <a:rPr lang="id-ID"/>
              <a:t>melibatkan sekurang-kurangnya 1 mahasiswa terdaftar sebagai peserta MBKM dan di informasikan kepada Kaprodi serta didaftarkan sebagai mahasiswa MBKM setelah kegiatan berakhir. </a:t>
            </a:r>
            <a:endParaRPr lang="id-ID" dirty="0"/>
          </a:p>
        </p:txBody>
      </p:sp>
    </p:spTree>
    <p:extLst>
      <p:ext uri="{BB962C8B-B14F-4D97-AF65-F5344CB8AC3E}">
        <p14:creationId xmlns:p14="http://schemas.microsoft.com/office/powerpoint/2010/main" val="195908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
                                        <p:tgtEl>
                                          <p:spTgt spid="10"/>
                                        </p:tgtEl>
                                      </p:cBhvr>
                                    </p:animEffect>
                                    <p:anim calcmode="lin" valueType="num">
                                      <p:cBhvr>
                                        <p:cTn id="8" dur="200" fill="hold"/>
                                        <p:tgtEl>
                                          <p:spTgt spid="10"/>
                                        </p:tgtEl>
                                        <p:attrNameLst>
                                          <p:attrName>ppt_x</p:attrName>
                                        </p:attrNameLst>
                                      </p:cBhvr>
                                      <p:tavLst>
                                        <p:tav tm="0">
                                          <p:val>
                                            <p:strVal val="#ppt_x"/>
                                          </p:val>
                                        </p:tav>
                                        <p:tav tm="100000">
                                          <p:val>
                                            <p:strVal val="#ppt_x"/>
                                          </p:val>
                                        </p:tav>
                                      </p:tavLst>
                                    </p:anim>
                                    <p:anim calcmode="lin" valueType="num">
                                      <p:cBhvr>
                                        <p:cTn id="9" dur="2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200"/>
                                        <p:tgtEl>
                                          <p:spTgt spid="12"/>
                                        </p:tgtEl>
                                      </p:cBhvr>
                                    </p:animEffect>
                                    <p:anim calcmode="lin" valueType="num">
                                      <p:cBhvr>
                                        <p:cTn id="15" dur="200" fill="hold"/>
                                        <p:tgtEl>
                                          <p:spTgt spid="12"/>
                                        </p:tgtEl>
                                        <p:attrNameLst>
                                          <p:attrName>ppt_x</p:attrName>
                                        </p:attrNameLst>
                                      </p:cBhvr>
                                      <p:tavLst>
                                        <p:tav tm="0">
                                          <p:val>
                                            <p:strVal val="#ppt_x"/>
                                          </p:val>
                                        </p:tav>
                                        <p:tav tm="100000">
                                          <p:val>
                                            <p:strVal val="#ppt_x"/>
                                          </p:val>
                                        </p:tav>
                                      </p:tavLst>
                                    </p:anim>
                                    <p:anim calcmode="lin" valueType="num">
                                      <p:cBhvr>
                                        <p:cTn id="16" dur="2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
                                        <p:tgtEl>
                                          <p:spTgt spid="13"/>
                                        </p:tgtEl>
                                      </p:cBhvr>
                                    </p:animEffect>
                                    <p:anim calcmode="lin" valueType="num">
                                      <p:cBhvr>
                                        <p:cTn id="22" dur="200" fill="hold"/>
                                        <p:tgtEl>
                                          <p:spTgt spid="13"/>
                                        </p:tgtEl>
                                        <p:attrNameLst>
                                          <p:attrName>ppt_x</p:attrName>
                                        </p:attrNameLst>
                                      </p:cBhvr>
                                      <p:tavLst>
                                        <p:tav tm="0">
                                          <p:val>
                                            <p:strVal val="#ppt_x"/>
                                          </p:val>
                                        </p:tav>
                                        <p:tav tm="100000">
                                          <p:val>
                                            <p:strVal val="#ppt_x"/>
                                          </p:val>
                                        </p:tav>
                                      </p:tavLst>
                                    </p:anim>
                                    <p:anim calcmode="lin" valueType="num">
                                      <p:cBhvr>
                                        <p:cTn id="23" dur="2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00"/>
                                        <p:tgtEl>
                                          <p:spTgt spid="14"/>
                                        </p:tgtEl>
                                      </p:cBhvr>
                                    </p:animEffect>
                                    <p:anim calcmode="lin" valueType="num">
                                      <p:cBhvr>
                                        <p:cTn id="29" dur="200" fill="hold"/>
                                        <p:tgtEl>
                                          <p:spTgt spid="14"/>
                                        </p:tgtEl>
                                        <p:attrNameLst>
                                          <p:attrName>ppt_x</p:attrName>
                                        </p:attrNameLst>
                                      </p:cBhvr>
                                      <p:tavLst>
                                        <p:tav tm="0">
                                          <p:val>
                                            <p:strVal val="#ppt_x"/>
                                          </p:val>
                                        </p:tav>
                                        <p:tav tm="100000">
                                          <p:val>
                                            <p:strVal val="#ppt_x"/>
                                          </p:val>
                                        </p:tav>
                                      </p:tavLst>
                                    </p:anim>
                                    <p:anim calcmode="lin" valueType="num">
                                      <p:cBhvr>
                                        <p:cTn id="30" dur="2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8D0ABC7-4BCB-6646-9D17-E178C2B16C1F}"/>
              </a:ext>
            </a:extLst>
          </p:cNvPr>
          <p:cNvGrpSpPr/>
          <p:nvPr/>
        </p:nvGrpSpPr>
        <p:grpSpPr>
          <a:xfrm>
            <a:off x="0" y="-1904"/>
            <a:ext cx="12624618" cy="6859904"/>
            <a:chOff x="0" y="-1904"/>
            <a:chExt cx="12624618" cy="6859904"/>
          </a:xfrm>
        </p:grpSpPr>
        <p:pic>
          <p:nvPicPr>
            <p:cNvPr id="9" name="Picture 8">
              <a:extLst>
                <a:ext uri="{FF2B5EF4-FFF2-40B4-BE49-F238E27FC236}">
                  <a16:creationId xmlns:a16="http://schemas.microsoft.com/office/drawing/2014/main" id="{7060CFB0-BF7F-9845-A6E3-0F24AB0AFC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4"/>
              <a:ext cx="12188617" cy="6859904"/>
            </a:xfrm>
            <a:prstGeom prst="rect">
              <a:avLst/>
            </a:prstGeom>
          </p:spPr>
        </p:pic>
        <p:sp>
          <p:nvSpPr>
            <p:cNvPr id="11" name="TextBox 10">
              <a:extLst>
                <a:ext uri="{FF2B5EF4-FFF2-40B4-BE49-F238E27FC236}">
                  <a16:creationId xmlns:a16="http://schemas.microsoft.com/office/drawing/2014/main" id="{DC9A4300-24D8-2249-949D-68D7DAE6A5D7}"/>
                </a:ext>
              </a:extLst>
            </p:cNvPr>
            <p:cNvSpPr txBox="1"/>
            <p:nvPr/>
          </p:nvSpPr>
          <p:spPr>
            <a:xfrm>
              <a:off x="7836309" y="226144"/>
              <a:ext cx="4788309" cy="297517"/>
            </a:xfrm>
            <a:prstGeom prst="rect">
              <a:avLst/>
            </a:prstGeom>
            <a:noFill/>
          </p:spPr>
          <p:txBody>
            <a:bodyPr wrap="square" rtlCol="0">
              <a:spAutoFit/>
            </a:bodyPr>
            <a:lstStyle/>
            <a:p>
              <a:r>
                <a:rPr lang="id-ID" sz="2000" baseline="-25000" dirty="0">
                  <a:solidFill>
                    <a:srgbClr val="304538"/>
                  </a:solidFill>
                  <a:latin typeface="TT Commons Bold" panose="02000806030000020004" pitchFamily="2" charset="0"/>
                </a:rPr>
                <a:t>PANDUAN PROGRAM PENGABDIAN MASYARAKAT 2022</a:t>
              </a:r>
              <a:endParaRPr lang="en-ID" sz="2000" baseline="-25000" dirty="0">
                <a:solidFill>
                  <a:srgbClr val="304538"/>
                </a:solidFill>
                <a:latin typeface="TT Commons Bold" panose="02000806030000020004" pitchFamily="2" charset="0"/>
              </a:endParaRPr>
            </a:p>
          </p:txBody>
        </p:sp>
        <p:sp>
          <p:nvSpPr>
            <p:cNvPr id="12" name="Rectangle 11">
              <a:extLst>
                <a:ext uri="{FF2B5EF4-FFF2-40B4-BE49-F238E27FC236}">
                  <a16:creationId xmlns:a16="http://schemas.microsoft.com/office/drawing/2014/main" id="{5521E1B6-E963-D84F-BACE-3449384AD053}"/>
                </a:ext>
              </a:extLst>
            </p:cNvPr>
            <p:cNvSpPr/>
            <p:nvPr/>
          </p:nvSpPr>
          <p:spPr>
            <a:xfrm>
              <a:off x="0" y="6215605"/>
              <a:ext cx="12192000" cy="642395"/>
            </a:xfrm>
            <a:prstGeom prst="rect">
              <a:avLst/>
            </a:prstGeom>
            <a:solidFill>
              <a:srgbClr val="2F44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le 1">
            <a:extLst>
              <a:ext uri="{FF2B5EF4-FFF2-40B4-BE49-F238E27FC236}">
                <a16:creationId xmlns:a16="http://schemas.microsoft.com/office/drawing/2014/main" id="{E62548D3-DDAA-4C75-8FF6-C80901B5BCB5}"/>
              </a:ext>
            </a:extLst>
          </p:cNvPr>
          <p:cNvSpPr>
            <a:spLocks noGrp="1"/>
          </p:cNvSpPr>
          <p:nvPr>
            <p:ph type="title"/>
          </p:nvPr>
        </p:nvSpPr>
        <p:spPr>
          <a:xfrm>
            <a:off x="311727" y="548098"/>
            <a:ext cx="10515600" cy="1325563"/>
          </a:xfrm>
        </p:spPr>
        <p:txBody>
          <a:bodyPr>
            <a:normAutofit/>
          </a:bodyPr>
          <a:lstStyle/>
          <a:p>
            <a:r>
              <a:rPr lang="id-ID" sz="3600" b="1" dirty="0">
                <a:solidFill>
                  <a:schemeClr val="bg1"/>
                </a:solidFill>
              </a:rPr>
              <a:t>WAKTU PELAKSANAAN</a:t>
            </a:r>
            <a:endParaRPr lang="en-ID" sz="3600" b="1" dirty="0">
              <a:solidFill>
                <a:schemeClr val="bg1"/>
              </a:solidFill>
            </a:endParaRPr>
          </a:p>
        </p:txBody>
      </p:sp>
      <p:graphicFrame>
        <p:nvGraphicFramePr>
          <p:cNvPr id="7" name="Table 6">
            <a:extLst>
              <a:ext uri="{FF2B5EF4-FFF2-40B4-BE49-F238E27FC236}">
                <a16:creationId xmlns:a16="http://schemas.microsoft.com/office/drawing/2014/main" id="{D6498746-AF16-4DC5-8EE3-3DE04AF72256}"/>
              </a:ext>
            </a:extLst>
          </p:cNvPr>
          <p:cNvGraphicFramePr>
            <a:graphicFrameLocks noGrp="1"/>
          </p:cNvGraphicFramePr>
          <p:nvPr>
            <p:extLst>
              <p:ext uri="{D42A27DB-BD31-4B8C-83A1-F6EECF244321}">
                <p14:modId xmlns:p14="http://schemas.microsoft.com/office/powerpoint/2010/main" val="3087647921"/>
              </p:ext>
            </p:extLst>
          </p:nvPr>
        </p:nvGraphicFramePr>
        <p:xfrm>
          <a:off x="1090181" y="1979932"/>
          <a:ext cx="9578499" cy="3646026"/>
        </p:xfrm>
        <a:graphic>
          <a:graphicData uri="http://schemas.openxmlformats.org/drawingml/2006/table">
            <a:tbl>
              <a:tblPr firstRow="1" firstCol="1" bandRow="1">
                <a:tableStyleId>{5C22544A-7EE6-4342-B048-85BDC9FD1C3A}</a:tableStyleId>
              </a:tblPr>
              <a:tblGrid>
                <a:gridCol w="1015700">
                  <a:extLst>
                    <a:ext uri="{9D8B030D-6E8A-4147-A177-3AD203B41FA5}">
                      <a16:colId xmlns:a16="http://schemas.microsoft.com/office/drawing/2014/main" val="2031586438"/>
                    </a:ext>
                  </a:extLst>
                </a:gridCol>
                <a:gridCol w="4660126">
                  <a:extLst>
                    <a:ext uri="{9D8B030D-6E8A-4147-A177-3AD203B41FA5}">
                      <a16:colId xmlns:a16="http://schemas.microsoft.com/office/drawing/2014/main" val="3827817252"/>
                    </a:ext>
                  </a:extLst>
                </a:gridCol>
                <a:gridCol w="3902673">
                  <a:extLst>
                    <a:ext uri="{9D8B030D-6E8A-4147-A177-3AD203B41FA5}">
                      <a16:colId xmlns:a16="http://schemas.microsoft.com/office/drawing/2014/main" val="2876045258"/>
                    </a:ext>
                  </a:extLst>
                </a:gridCol>
              </a:tblGrid>
              <a:tr h="375784">
                <a:tc>
                  <a:txBody>
                    <a:bodyPr/>
                    <a:lstStyle/>
                    <a:p>
                      <a:pPr marR="111125" algn="ctr">
                        <a:lnSpc>
                          <a:spcPct val="115000"/>
                        </a:lnSpc>
                      </a:pPr>
                      <a:r>
                        <a:rPr lang="fi-FI" sz="1600" dirty="0">
                          <a:effectLst/>
                        </a:rPr>
                        <a:t>No</a:t>
                      </a:r>
                      <a:endParaRPr lang="en-ID" sz="1800" dirty="0">
                        <a:effectLst/>
                        <a:latin typeface="Times New Roman" panose="02020603050405020304" pitchFamily="18" charset="0"/>
                        <a:ea typeface="MS Mincho" panose="02020609040205080304" pitchFamily="49" charset="-128"/>
                      </a:endParaRPr>
                    </a:p>
                  </a:txBody>
                  <a:tcPr marL="102813" marR="102813" marT="0" marB="0" anchor="ctr">
                    <a:solidFill>
                      <a:schemeClr val="accent6"/>
                    </a:solidFill>
                  </a:tcPr>
                </a:tc>
                <a:tc>
                  <a:txBody>
                    <a:bodyPr/>
                    <a:lstStyle/>
                    <a:p>
                      <a:pPr algn="ctr">
                        <a:lnSpc>
                          <a:spcPct val="115000"/>
                        </a:lnSpc>
                      </a:pPr>
                      <a:r>
                        <a:rPr lang="fi-FI" sz="1600" dirty="0">
                          <a:effectLst/>
                        </a:rPr>
                        <a:t>Kegiatan</a:t>
                      </a:r>
                      <a:endParaRPr lang="en-ID" sz="1800" dirty="0">
                        <a:effectLst/>
                        <a:latin typeface="Times New Roman" panose="02020603050405020304" pitchFamily="18" charset="0"/>
                        <a:ea typeface="MS Mincho" panose="02020609040205080304" pitchFamily="49" charset="-128"/>
                      </a:endParaRPr>
                    </a:p>
                  </a:txBody>
                  <a:tcPr marL="102813" marR="102813" marT="0" marB="0" anchor="ctr">
                    <a:solidFill>
                      <a:schemeClr val="accent6"/>
                    </a:solidFill>
                  </a:tcPr>
                </a:tc>
                <a:tc>
                  <a:txBody>
                    <a:bodyPr/>
                    <a:lstStyle/>
                    <a:p>
                      <a:pPr algn="ctr">
                        <a:lnSpc>
                          <a:spcPct val="115000"/>
                        </a:lnSpc>
                      </a:pPr>
                      <a:r>
                        <a:rPr lang="fi-FI" sz="1600" dirty="0">
                          <a:effectLst/>
                        </a:rPr>
                        <a:t>Waktu</a:t>
                      </a:r>
                      <a:endParaRPr lang="en-ID" sz="1800" dirty="0">
                        <a:effectLst/>
                        <a:latin typeface="Times New Roman" panose="02020603050405020304" pitchFamily="18" charset="0"/>
                        <a:ea typeface="MS Mincho" panose="02020609040205080304" pitchFamily="49" charset="-128"/>
                      </a:endParaRPr>
                    </a:p>
                  </a:txBody>
                  <a:tcPr marL="102813" marR="102813" marT="0" marB="0" anchor="ctr">
                    <a:solidFill>
                      <a:schemeClr val="accent6"/>
                    </a:solidFill>
                  </a:tcPr>
                </a:tc>
                <a:extLst>
                  <a:ext uri="{0D108BD9-81ED-4DB2-BD59-A6C34878D82A}">
                    <a16:rowId xmlns:a16="http://schemas.microsoft.com/office/drawing/2014/main" val="3874496274"/>
                  </a:ext>
                </a:extLst>
              </a:tr>
              <a:tr h="375784">
                <a:tc>
                  <a:txBody>
                    <a:bodyPr/>
                    <a:lstStyle/>
                    <a:p>
                      <a:pPr marR="111125" algn="ctr">
                        <a:lnSpc>
                          <a:spcPct val="115000"/>
                        </a:lnSpc>
                      </a:pPr>
                      <a:r>
                        <a:rPr lang="id-ID" sz="1600" b="0" dirty="0">
                          <a:solidFill>
                            <a:srgbClr val="2E3442"/>
                          </a:solidFill>
                          <a:effectLst/>
                          <a:latin typeface="+mn-lt"/>
                        </a:rPr>
                        <a:t>1</a:t>
                      </a:r>
                      <a:endParaRPr lang="en-ID" sz="1600" b="0" dirty="0">
                        <a:solidFill>
                          <a:srgbClr val="2E3442"/>
                        </a:solidFill>
                        <a:effectLst/>
                        <a:latin typeface="+mn-lt"/>
                        <a:ea typeface="MS Mincho" panose="02020609040205080304" pitchFamily="49" charset="-128"/>
                      </a:endParaRPr>
                    </a:p>
                  </a:txBody>
                  <a:tcPr marL="102813" marR="102813" marT="0" marB="0" anchor="ctr">
                    <a:solidFill>
                      <a:schemeClr val="accent6">
                        <a:lumMod val="40000"/>
                        <a:lumOff val="60000"/>
                      </a:schemeClr>
                    </a:solidFill>
                  </a:tcPr>
                </a:tc>
                <a:tc>
                  <a:txBody>
                    <a:bodyPr/>
                    <a:lstStyle/>
                    <a:p>
                      <a:pPr>
                        <a:lnSpc>
                          <a:spcPct val="115000"/>
                        </a:lnSpc>
                      </a:pPr>
                      <a:r>
                        <a:rPr lang="en-ID" sz="1600" b="1" dirty="0">
                          <a:solidFill>
                            <a:srgbClr val="2E3442"/>
                          </a:solidFill>
                          <a:effectLst/>
                          <a:latin typeface="+mn-lt"/>
                        </a:rPr>
                        <a:t>Call for Proposal</a:t>
                      </a:r>
                      <a:endParaRPr lang="en-ID" sz="1600" b="1" dirty="0">
                        <a:solidFill>
                          <a:srgbClr val="2E3442"/>
                        </a:solidFill>
                        <a:effectLst/>
                        <a:latin typeface="+mn-lt"/>
                        <a:ea typeface="MS Mincho" panose="02020609040205080304" pitchFamily="49" charset="-128"/>
                      </a:endParaRPr>
                    </a:p>
                  </a:txBody>
                  <a:tcPr marL="102813" marR="102813" marT="0" marB="0" anchor="ctr">
                    <a:solidFill>
                      <a:schemeClr val="accent6">
                        <a:lumMod val="40000"/>
                        <a:lumOff val="60000"/>
                      </a:schemeClr>
                    </a:solidFill>
                  </a:tcPr>
                </a:tc>
                <a:tc>
                  <a:txBody>
                    <a:bodyPr/>
                    <a:lstStyle/>
                    <a:p>
                      <a:pPr>
                        <a:lnSpc>
                          <a:spcPct val="115000"/>
                        </a:lnSpc>
                      </a:pPr>
                      <a:r>
                        <a:rPr lang="en-AU" sz="1600">
                          <a:solidFill>
                            <a:srgbClr val="2E3442"/>
                          </a:solidFill>
                          <a:effectLst/>
                          <a:latin typeface="+mn-lt"/>
                        </a:rPr>
                        <a:t>Jumat, 17 Desember 2021</a:t>
                      </a:r>
                      <a:endParaRPr lang="en-ID" sz="1600">
                        <a:solidFill>
                          <a:srgbClr val="2E3442"/>
                        </a:solidFill>
                        <a:effectLst/>
                        <a:latin typeface="+mn-lt"/>
                        <a:ea typeface="MS Mincho" panose="02020609040205080304" pitchFamily="49" charset="-128"/>
                      </a:endParaRPr>
                    </a:p>
                  </a:txBody>
                  <a:tcPr marL="102813" marR="102813" marT="0" marB="0" anchor="ctr">
                    <a:solidFill>
                      <a:schemeClr val="accent6">
                        <a:lumMod val="40000"/>
                        <a:lumOff val="60000"/>
                      </a:schemeClr>
                    </a:solidFill>
                  </a:tcPr>
                </a:tc>
                <a:extLst>
                  <a:ext uri="{0D108BD9-81ED-4DB2-BD59-A6C34878D82A}">
                    <a16:rowId xmlns:a16="http://schemas.microsoft.com/office/drawing/2014/main" val="2183082386"/>
                  </a:ext>
                </a:extLst>
              </a:tr>
              <a:tr h="375784">
                <a:tc>
                  <a:txBody>
                    <a:bodyPr/>
                    <a:lstStyle/>
                    <a:p>
                      <a:pPr marR="111125" algn="ctr">
                        <a:lnSpc>
                          <a:spcPct val="115000"/>
                        </a:lnSpc>
                        <a:tabLst>
                          <a:tab pos="95250" algn="l"/>
                        </a:tabLst>
                      </a:pPr>
                      <a:r>
                        <a:rPr lang="id-ID" sz="1600" b="0" dirty="0">
                          <a:solidFill>
                            <a:srgbClr val="2E3442"/>
                          </a:solidFill>
                          <a:effectLst/>
                          <a:latin typeface="+mn-lt"/>
                        </a:rPr>
                        <a:t>2</a:t>
                      </a:r>
                      <a:endParaRPr lang="en-ID" sz="1600" b="0" dirty="0">
                        <a:solidFill>
                          <a:srgbClr val="2E3442"/>
                        </a:solidFill>
                        <a:effectLst/>
                        <a:latin typeface="+mn-lt"/>
                        <a:ea typeface="MS Mincho" panose="02020609040205080304" pitchFamily="49" charset="-128"/>
                      </a:endParaRPr>
                    </a:p>
                  </a:txBody>
                  <a:tcPr marL="102813" marR="102813" marT="0" marB="0" anchor="ctr">
                    <a:solidFill>
                      <a:schemeClr val="accent6">
                        <a:lumMod val="40000"/>
                        <a:lumOff val="60000"/>
                      </a:schemeClr>
                    </a:solidFill>
                  </a:tcPr>
                </a:tc>
                <a:tc>
                  <a:txBody>
                    <a:bodyPr/>
                    <a:lstStyle/>
                    <a:p>
                      <a:pPr>
                        <a:lnSpc>
                          <a:spcPct val="115000"/>
                        </a:lnSpc>
                      </a:pPr>
                      <a:r>
                        <a:rPr lang="en-ID" sz="1600" b="1" dirty="0" err="1">
                          <a:solidFill>
                            <a:srgbClr val="2E3442"/>
                          </a:solidFill>
                          <a:effectLst/>
                          <a:latin typeface="+mn-lt"/>
                        </a:rPr>
                        <a:t>Pemasukan</a:t>
                      </a:r>
                      <a:r>
                        <a:rPr lang="en-ID" sz="1600" b="1" dirty="0">
                          <a:solidFill>
                            <a:srgbClr val="2E3442"/>
                          </a:solidFill>
                          <a:effectLst/>
                          <a:latin typeface="+mn-lt"/>
                        </a:rPr>
                        <a:t> proposal</a:t>
                      </a:r>
                      <a:endParaRPr lang="en-ID" sz="1600" b="1" dirty="0">
                        <a:solidFill>
                          <a:srgbClr val="2E3442"/>
                        </a:solidFill>
                        <a:effectLst/>
                        <a:latin typeface="+mn-lt"/>
                        <a:ea typeface="MS Mincho" panose="02020609040205080304" pitchFamily="49" charset="-128"/>
                      </a:endParaRPr>
                    </a:p>
                  </a:txBody>
                  <a:tcPr marL="102813" marR="102813" marT="0" marB="0" anchor="ctr">
                    <a:solidFill>
                      <a:schemeClr val="accent6">
                        <a:lumMod val="40000"/>
                        <a:lumOff val="60000"/>
                      </a:schemeClr>
                    </a:solidFill>
                  </a:tcPr>
                </a:tc>
                <a:tc>
                  <a:txBody>
                    <a:bodyPr/>
                    <a:lstStyle/>
                    <a:p>
                      <a:pPr>
                        <a:lnSpc>
                          <a:spcPct val="115000"/>
                        </a:lnSpc>
                      </a:pPr>
                      <a:r>
                        <a:rPr lang="en-US" sz="1600" dirty="0">
                          <a:solidFill>
                            <a:srgbClr val="2E3442"/>
                          </a:solidFill>
                          <a:effectLst/>
                          <a:latin typeface="+mn-lt"/>
                        </a:rPr>
                        <a:t>20 </a:t>
                      </a:r>
                      <a:r>
                        <a:rPr lang="en-US" sz="1600" dirty="0" err="1">
                          <a:solidFill>
                            <a:srgbClr val="2E3442"/>
                          </a:solidFill>
                          <a:effectLst/>
                          <a:latin typeface="+mn-lt"/>
                        </a:rPr>
                        <a:t>Desember</a:t>
                      </a:r>
                      <a:r>
                        <a:rPr lang="en-US" sz="1600" dirty="0">
                          <a:solidFill>
                            <a:srgbClr val="2E3442"/>
                          </a:solidFill>
                          <a:effectLst/>
                          <a:latin typeface="+mn-lt"/>
                        </a:rPr>
                        <a:t> 2021 – 7 </a:t>
                      </a:r>
                      <a:r>
                        <a:rPr lang="en-US" sz="1600" dirty="0" err="1">
                          <a:solidFill>
                            <a:srgbClr val="2E3442"/>
                          </a:solidFill>
                          <a:effectLst/>
                          <a:latin typeface="+mn-lt"/>
                        </a:rPr>
                        <a:t>Januari</a:t>
                      </a:r>
                      <a:r>
                        <a:rPr lang="en-US" sz="1600" dirty="0">
                          <a:solidFill>
                            <a:srgbClr val="2E3442"/>
                          </a:solidFill>
                          <a:effectLst/>
                          <a:latin typeface="+mn-lt"/>
                        </a:rPr>
                        <a:t> 2022</a:t>
                      </a:r>
                      <a:endParaRPr lang="en-ID" sz="1600" dirty="0">
                        <a:solidFill>
                          <a:srgbClr val="2E3442"/>
                        </a:solidFill>
                        <a:effectLst/>
                        <a:latin typeface="+mn-lt"/>
                        <a:ea typeface="MS Mincho" panose="02020609040205080304" pitchFamily="49" charset="-128"/>
                      </a:endParaRPr>
                    </a:p>
                  </a:txBody>
                  <a:tcPr marL="102813" marR="102813" marT="0" marB="0" anchor="ctr">
                    <a:solidFill>
                      <a:schemeClr val="accent6">
                        <a:lumMod val="40000"/>
                        <a:lumOff val="60000"/>
                      </a:schemeClr>
                    </a:solidFill>
                  </a:tcPr>
                </a:tc>
                <a:extLst>
                  <a:ext uri="{0D108BD9-81ED-4DB2-BD59-A6C34878D82A}">
                    <a16:rowId xmlns:a16="http://schemas.microsoft.com/office/drawing/2014/main" val="2779421817"/>
                  </a:ext>
                </a:extLst>
              </a:tr>
              <a:tr h="375784">
                <a:tc>
                  <a:txBody>
                    <a:bodyPr/>
                    <a:lstStyle/>
                    <a:p>
                      <a:pPr marR="111125" algn="ctr">
                        <a:lnSpc>
                          <a:spcPct val="115000"/>
                        </a:lnSpc>
                        <a:tabLst>
                          <a:tab pos="95250" algn="l"/>
                        </a:tabLst>
                      </a:pPr>
                      <a:r>
                        <a:rPr lang="id-ID" sz="1600" b="0" dirty="0">
                          <a:solidFill>
                            <a:srgbClr val="2E3442"/>
                          </a:solidFill>
                          <a:effectLst/>
                          <a:latin typeface="+mn-lt"/>
                        </a:rPr>
                        <a:t>3</a:t>
                      </a:r>
                      <a:endParaRPr lang="en-ID" sz="1600" b="0" dirty="0">
                        <a:solidFill>
                          <a:srgbClr val="2E3442"/>
                        </a:solidFill>
                        <a:effectLst/>
                        <a:latin typeface="+mn-lt"/>
                        <a:ea typeface="MS Mincho" panose="02020609040205080304" pitchFamily="49" charset="-128"/>
                      </a:endParaRPr>
                    </a:p>
                  </a:txBody>
                  <a:tcPr marL="102813" marR="102813" marT="0" marB="0" anchor="ctr">
                    <a:solidFill>
                      <a:schemeClr val="accent6">
                        <a:lumMod val="40000"/>
                        <a:lumOff val="60000"/>
                      </a:schemeClr>
                    </a:solidFill>
                  </a:tcPr>
                </a:tc>
                <a:tc>
                  <a:txBody>
                    <a:bodyPr/>
                    <a:lstStyle/>
                    <a:p>
                      <a:pPr>
                        <a:lnSpc>
                          <a:spcPct val="115000"/>
                        </a:lnSpc>
                      </a:pPr>
                      <a:r>
                        <a:rPr lang="en-ID" sz="1600" b="1" dirty="0">
                          <a:solidFill>
                            <a:srgbClr val="2E3442"/>
                          </a:solidFill>
                          <a:effectLst/>
                          <a:latin typeface="+mn-lt"/>
                          <a:ea typeface="MS Mincho" panose="02020609040205080304" pitchFamily="49" charset="-128"/>
                        </a:rPr>
                        <a:t>Persetujuan Proposal oleh Dekan dan Kepala P / PP</a:t>
                      </a:r>
                    </a:p>
                  </a:txBody>
                  <a:tcPr marL="102813" marR="102813" marT="0" marB="0" anchor="ctr">
                    <a:solidFill>
                      <a:schemeClr val="accent6">
                        <a:lumMod val="40000"/>
                        <a:lumOff val="60000"/>
                      </a:schemeClr>
                    </a:solidFill>
                  </a:tcPr>
                </a:tc>
                <a:tc>
                  <a:txBody>
                    <a:bodyPr/>
                    <a:lstStyle/>
                    <a:p>
                      <a:pPr>
                        <a:lnSpc>
                          <a:spcPct val="115000"/>
                        </a:lnSpc>
                      </a:pPr>
                      <a:r>
                        <a:rPr lang="en-ID" sz="1600" dirty="0">
                          <a:solidFill>
                            <a:srgbClr val="2E3442"/>
                          </a:solidFill>
                          <a:effectLst/>
                          <a:latin typeface="+mn-lt"/>
                          <a:ea typeface="MS Mincho" panose="02020609040205080304" pitchFamily="49" charset="-128"/>
                        </a:rPr>
                        <a:t>20 Desember 2021 – 10 januari 2022</a:t>
                      </a:r>
                    </a:p>
                  </a:txBody>
                  <a:tcPr marL="102813" marR="102813" marT="0" marB="0" anchor="ctr">
                    <a:solidFill>
                      <a:schemeClr val="accent6">
                        <a:lumMod val="40000"/>
                        <a:lumOff val="60000"/>
                      </a:schemeClr>
                    </a:solidFill>
                  </a:tcPr>
                </a:tc>
                <a:extLst>
                  <a:ext uri="{0D108BD9-81ED-4DB2-BD59-A6C34878D82A}">
                    <a16:rowId xmlns:a16="http://schemas.microsoft.com/office/drawing/2014/main" val="2500944583"/>
                  </a:ext>
                </a:extLst>
              </a:tr>
              <a:tr h="375784">
                <a:tc>
                  <a:txBody>
                    <a:bodyPr/>
                    <a:lstStyle/>
                    <a:p>
                      <a:pPr marR="111125" algn="ctr">
                        <a:lnSpc>
                          <a:spcPct val="115000"/>
                        </a:lnSpc>
                        <a:tabLst>
                          <a:tab pos="95250" algn="l"/>
                        </a:tabLst>
                      </a:pPr>
                      <a:r>
                        <a:rPr lang="id-ID" sz="1600" b="0" dirty="0">
                          <a:solidFill>
                            <a:srgbClr val="2E3442"/>
                          </a:solidFill>
                          <a:effectLst/>
                          <a:latin typeface="+mn-lt"/>
                        </a:rPr>
                        <a:t>4</a:t>
                      </a:r>
                      <a:endParaRPr lang="en-ID" sz="1600" b="0" dirty="0">
                        <a:solidFill>
                          <a:srgbClr val="2E3442"/>
                        </a:solidFill>
                        <a:effectLst/>
                        <a:latin typeface="+mn-lt"/>
                        <a:ea typeface="MS Mincho" panose="02020609040205080304" pitchFamily="49" charset="-128"/>
                      </a:endParaRPr>
                    </a:p>
                  </a:txBody>
                  <a:tcPr marL="102813" marR="102813" marT="0" marB="0" anchor="ctr">
                    <a:solidFill>
                      <a:schemeClr val="accent6">
                        <a:lumMod val="40000"/>
                        <a:lumOff val="60000"/>
                      </a:schemeClr>
                    </a:solidFill>
                  </a:tcPr>
                </a:tc>
                <a:tc>
                  <a:txBody>
                    <a:bodyPr/>
                    <a:lstStyle/>
                    <a:p>
                      <a:pPr>
                        <a:lnSpc>
                          <a:spcPct val="115000"/>
                        </a:lnSpc>
                      </a:pPr>
                      <a:r>
                        <a:rPr lang="en-ID" sz="1600" b="1" dirty="0" err="1">
                          <a:solidFill>
                            <a:srgbClr val="2E3442"/>
                          </a:solidFill>
                          <a:effectLst/>
                          <a:latin typeface="+mn-lt"/>
                        </a:rPr>
                        <a:t>Evaluasi</a:t>
                      </a:r>
                      <a:r>
                        <a:rPr lang="en-ID" sz="1600" b="1" dirty="0">
                          <a:solidFill>
                            <a:srgbClr val="2E3442"/>
                          </a:solidFill>
                          <a:effectLst/>
                          <a:latin typeface="+mn-lt"/>
                        </a:rPr>
                        <a:t> proposal</a:t>
                      </a:r>
                      <a:endParaRPr lang="en-ID" sz="1600" b="1" dirty="0">
                        <a:solidFill>
                          <a:srgbClr val="2E3442"/>
                        </a:solidFill>
                        <a:effectLst/>
                        <a:latin typeface="+mn-lt"/>
                        <a:ea typeface="MS Mincho" panose="02020609040205080304" pitchFamily="49" charset="-128"/>
                      </a:endParaRPr>
                    </a:p>
                  </a:txBody>
                  <a:tcPr marL="102813" marR="102813" marT="0" marB="0" anchor="ctr">
                    <a:solidFill>
                      <a:schemeClr val="accent6">
                        <a:lumMod val="40000"/>
                        <a:lumOff val="60000"/>
                      </a:schemeClr>
                    </a:solidFill>
                  </a:tcPr>
                </a:tc>
                <a:tc>
                  <a:txBody>
                    <a:bodyPr/>
                    <a:lstStyle/>
                    <a:p>
                      <a:pPr>
                        <a:lnSpc>
                          <a:spcPct val="115000"/>
                        </a:lnSpc>
                      </a:pPr>
                      <a:r>
                        <a:rPr lang="id-ID" sz="1600" dirty="0">
                          <a:solidFill>
                            <a:srgbClr val="2E3442"/>
                          </a:solidFill>
                          <a:effectLst/>
                          <a:latin typeface="+mn-lt"/>
                        </a:rPr>
                        <a:t>10 – 21 Januari 2022</a:t>
                      </a:r>
                      <a:endParaRPr lang="en-ID" sz="1600" dirty="0">
                        <a:solidFill>
                          <a:srgbClr val="2E3442"/>
                        </a:solidFill>
                        <a:effectLst/>
                        <a:latin typeface="+mn-lt"/>
                        <a:ea typeface="MS Mincho" panose="02020609040205080304" pitchFamily="49" charset="-128"/>
                      </a:endParaRPr>
                    </a:p>
                  </a:txBody>
                  <a:tcPr marL="102813" marR="102813" marT="0" marB="0" anchor="ctr">
                    <a:solidFill>
                      <a:schemeClr val="accent6">
                        <a:lumMod val="40000"/>
                        <a:lumOff val="60000"/>
                      </a:schemeClr>
                    </a:solidFill>
                  </a:tcPr>
                </a:tc>
                <a:extLst>
                  <a:ext uri="{0D108BD9-81ED-4DB2-BD59-A6C34878D82A}">
                    <a16:rowId xmlns:a16="http://schemas.microsoft.com/office/drawing/2014/main" val="1953834597"/>
                  </a:ext>
                </a:extLst>
              </a:tr>
              <a:tr h="375784">
                <a:tc>
                  <a:txBody>
                    <a:bodyPr/>
                    <a:lstStyle/>
                    <a:p>
                      <a:pPr marR="111125" algn="ctr">
                        <a:lnSpc>
                          <a:spcPct val="115000"/>
                        </a:lnSpc>
                        <a:tabLst>
                          <a:tab pos="95250" algn="l"/>
                        </a:tabLst>
                      </a:pPr>
                      <a:r>
                        <a:rPr lang="id-ID" sz="1600" b="0" dirty="0">
                          <a:solidFill>
                            <a:srgbClr val="2E3442"/>
                          </a:solidFill>
                          <a:effectLst/>
                          <a:latin typeface="+mn-lt"/>
                        </a:rPr>
                        <a:t>5</a:t>
                      </a:r>
                      <a:endParaRPr lang="en-ID" sz="1600" b="0" dirty="0">
                        <a:solidFill>
                          <a:srgbClr val="2E3442"/>
                        </a:solidFill>
                        <a:effectLst/>
                        <a:latin typeface="+mn-lt"/>
                        <a:ea typeface="MS Mincho" panose="02020609040205080304" pitchFamily="49" charset="-128"/>
                      </a:endParaRPr>
                    </a:p>
                  </a:txBody>
                  <a:tcPr marL="102813" marR="102813" marT="0" marB="0" anchor="ctr">
                    <a:solidFill>
                      <a:schemeClr val="accent6">
                        <a:lumMod val="40000"/>
                        <a:lumOff val="60000"/>
                      </a:schemeClr>
                    </a:solidFill>
                  </a:tcPr>
                </a:tc>
                <a:tc>
                  <a:txBody>
                    <a:bodyPr/>
                    <a:lstStyle/>
                    <a:p>
                      <a:pPr>
                        <a:lnSpc>
                          <a:spcPct val="115000"/>
                        </a:lnSpc>
                      </a:pPr>
                      <a:r>
                        <a:rPr lang="en-ID" sz="1600" b="1" dirty="0" err="1">
                          <a:solidFill>
                            <a:srgbClr val="2E3442"/>
                          </a:solidFill>
                          <a:effectLst/>
                          <a:latin typeface="+mn-lt"/>
                        </a:rPr>
                        <a:t>Penentuan</a:t>
                      </a:r>
                      <a:r>
                        <a:rPr lang="en-ID" sz="1600" b="1" dirty="0">
                          <a:solidFill>
                            <a:srgbClr val="2E3442"/>
                          </a:solidFill>
                          <a:effectLst/>
                          <a:latin typeface="+mn-lt"/>
                        </a:rPr>
                        <a:t> </a:t>
                      </a:r>
                      <a:r>
                        <a:rPr lang="en-ID" sz="1600" b="1" dirty="0" err="1">
                          <a:solidFill>
                            <a:srgbClr val="2E3442"/>
                          </a:solidFill>
                          <a:effectLst/>
                          <a:latin typeface="+mn-lt"/>
                        </a:rPr>
                        <a:t>pemenang</a:t>
                      </a:r>
                      <a:r>
                        <a:rPr lang="en-ID" sz="1600" b="1" dirty="0">
                          <a:solidFill>
                            <a:srgbClr val="2E3442"/>
                          </a:solidFill>
                          <a:effectLst/>
                          <a:latin typeface="+mn-lt"/>
                        </a:rPr>
                        <a:t> proposal </a:t>
                      </a:r>
                      <a:endParaRPr lang="en-ID" sz="1600" b="1" dirty="0">
                        <a:solidFill>
                          <a:srgbClr val="2E3442"/>
                        </a:solidFill>
                        <a:effectLst/>
                        <a:latin typeface="+mn-lt"/>
                        <a:ea typeface="MS Mincho" panose="02020609040205080304" pitchFamily="49" charset="-128"/>
                      </a:endParaRPr>
                    </a:p>
                  </a:txBody>
                  <a:tcPr marL="102813" marR="102813" marT="0" marB="0" anchor="ctr">
                    <a:solidFill>
                      <a:schemeClr val="accent6">
                        <a:lumMod val="40000"/>
                        <a:lumOff val="60000"/>
                      </a:schemeClr>
                    </a:solidFill>
                  </a:tcPr>
                </a:tc>
                <a:tc>
                  <a:txBody>
                    <a:bodyPr/>
                    <a:lstStyle/>
                    <a:p>
                      <a:pPr>
                        <a:lnSpc>
                          <a:spcPct val="115000"/>
                        </a:lnSpc>
                      </a:pPr>
                      <a:r>
                        <a:rPr lang="en-US" sz="1600" dirty="0">
                          <a:solidFill>
                            <a:srgbClr val="2E3442"/>
                          </a:solidFill>
                          <a:effectLst/>
                          <a:latin typeface="+mn-lt"/>
                        </a:rPr>
                        <a:t>26 </a:t>
                      </a:r>
                      <a:r>
                        <a:rPr lang="en-US" sz="1600" dirty="0" err="1">
                          <a:solidFill>
                            <a:srgbClr val="2E3442"/>
                          </a:solidFill>
                          <a:effectLst/>
                          <a:latin typeface="+mn-lt"/>
                        </a:rPr>
                        <a:t>Januari</a:t>
                      </a:r>
                      <a:r>
                        <a:rPr lang="en-US" sz="1600" dirty="0">
                          <a:solidFill>
                            <a:srgbClr val="2E3442"/>
                          </a:solidFill>
                          <a:effectLst/>
                          <a:latin typeface="+mn-lt"/>
                        </a:rPr>
                        <a:t> 2022</a:t>
                      </a:r>
                      <a:endParaRPr lang="en-ID" sz="1600" dirty="0">
                        <a:solidFill>
                          <a:srgbClr val="2E3442"/>
                        </a:solidFill>
                        <a:effectLst/>
                        <a:latin typeface="+mn-lt"/>
                        <a:ea typeface="MS Mincho" panose="02020609040205080304" pitchFamily="49" charset="-128"/>
                      </a:endParaRPr>
                    </a:p>
                  </a:txBody>
                  <a:tcPr marL="102813" marR="102813" marT="0" marB="0" anchor="ctr">
                    <a:solidFill>
                      <a:schemeClr val="accent6">
                        <a:lumMod val="40000"/>
                        <a:lumOff val="60000"/>
                      </a:schemeClr>
                    </a:solidFill>
                  </a:tcPr>
                </a:tc>
                <a:extLst>
                  <a:ext uri="{0D108BD9-81ED-4DB2-BD59-A6C34878D82A}">
                    <a16:rowId xmlns:a16="http://schemas.microsoft.com/office/drawing/2014/main" val="1212347974"/>
                  </a:ext>
                </a:extLst>
              </a:tr>
              <a:tr h="375784">
                <a:tc>
                  <a:txBody>
                    <a:bodyPr/>
                    <a:lstStyle/>
                    <a:p>
                      <a:pPr marR="111125" algn="ctr">
                        <a:lnSpc>
                          <a:spcPct val="115000"/>
                        </a:lnSpc>
                        <a:tabLst>
                          <a:tab pos="95250" algn="l"/>
                        </a:tabLst>
                      </a:pPr>
                      <a:r>
                        <a:rPr lang="en-ID" sz="1600" b="0" dirty="0">
                          <a:solidFill>
                            <a:srgbClr val="2E3442"/>
                          </a:solidFill>
                          <a:effectLst/>
                          <a:latin typeface="+mn-lt"/>
                          <a:ea typeface="MS Mincho" panose="02020609040205080304" pitchFamily="49" charset="-128"/>
                        </a:rPr>
                        <a:t>6</a:t>
                      </a:r>
                    </a:p>
                  </a:txBody>
                  <a:tcPr marL="102813" marR="102813" marT="0" marB="0" anchor="ctr">
                    <a:solidFill>
                      <a:schemeClr val="accent6">
                        <a:lumMod val="40000"/>
                        <a:lumOff val="60000"/>
                      </a:schemeClr>
                    </a:solidFill>
                  </a:tcPr>
                </a:tc>
                <a:tc>
                  <a:txBody>
                    <a:bodyPr/>
                    <a:lstStyle/>
                    <a:p>
                      <a:pPr>
                        <a:lnSpc>
                          <a:spcPct val="115000"/>
                        </a:lnSpc>
                      </a:pPr>
                      <a:r>
                        <a:rPr lang="fi-FI" sz="1600" b="1" dirty="0">
                          <a:solidFill>
                            <a:srgbClr val="2E3442"/>
                          </a:solidFill>
                          <a:effectLst/>
                          <a:latin typeface="+mn-lt"/>
                        </a:rPr>
                        <a:t>Pelaksanaan </a:t>
                      </a:r>
                      <a:endParaRPr lang="en-ID" sz="1600" b="1" dirty="0">
                        <a:solidFill>
                          <a:srgbClr val="2E3442"/>
                        </a:solidFill>
                        <a:effectLst/>
                        <a:latin typeface="+mn-lt"/>
                        <a:ea typeface="MS Mincho" panose="02020609040205080304" pitchFamily="49" charset="-128"/>
                      </a:endParaRPr>
                    </a:p>
                  </a:txBody>
                  <a:tcPr marL="102813" marR="102813" marT="0" marB="0" anchor="ctr">
                    <a:solidFill>
                      <a:schemeClr val="accent6">
                        <a:lumMod val="40000"/>
                        <a:lumOff val="60000"/>
                      </a:schemeClr>
                    </a:solidFill>
                  </a:tcPr>
                </a:tc>
                <a:tc>
                  <a:txBody>
                    <a:bodyPr/>
                    <a:lstStyle/>
                    <a:p>
                      <a:pPr>
                        <a:lnSpc>
                          <a:spcPct val="115000"/>
                        </a:lnSpc>
                      </a:pPr>
                      <a:r>
                        <a:rPr lang="en-US" sz="1600" dirty="0" err="1">
                          <a:solidFill>
                            <a:srgbClr val="2E3442"/>
                          </a:solidFill>
                          <a:effectLst/>
                          <a:latin typeface="+mn-lt"/>
                        </a:rPr>
                        <a:t>2 Februari</a:t>
                      </a:r>
                      <a:r>
                        <a:rPr lang="en-US" sz="1600" dirty="0">
                          <a:solidFill>
                            <a:srgbClr val="2E3442"/>
                          </a:solidFill>
                          <a:effectLst/>
                          <a:latin typeface="+mn-lt"/>
                        </a:rPr>
                        <a:t> – 23 November 2022</a:t>
                      </a:r>
                      <a:endParaRPr lang="en-ID" sz="1600" dirty="0">
                        <a:solidFill>
                          <a:srgbClr val="2E3442"/>
                        </a:solidFill>
                        <a:effectLst/>
                        <a:latin typeface="+mn-lt"/>
                        <a:ea typeface="MS Mincho" panose="02020609040205080304" pitchFamily="49" charset="-128"/>
                      </a:endParaRPr>
                    </a:p>
                  </a:txBody>
                  <a:tcPr marL="102813" marR="102813" marT="0" marB="0" anchor="ctr">
                    <a:solidFill>
                      <a:schemeClr val="accent6">
                        <a:lumMod val="40000"/>
                        <a:lumOff val="60000"/>
                      </a:schemeClr>
                    </a:solidFill>
                  </a:tcPr>
                </a:tc>
                <a:extLst>
                  <a:ext uri="{0D108BD9-81ED-4DB2-BD59-A6C34878D82A}">
                    <a16:rowId xmlns:a16="http://schemas.microsoft.com/office/drawing/2014/main" val="3030264459"/>
                  </a:ext>
                </a:extLst>
              </a:tr>
              <a:tr h="41378">
                <a:tc>
                  <a:txBody>
                    <a:bodyPr/>
                    <a:lstStyle/>
                    <a:p>
                      <a:pPr marR="111125" algn="ctr">
                        <a:lnSpc>
                          <a:spcPct val="115000"/>
                        </a:lnSpc>
                        <a:tabLst>
                          <a:tab pos="95250" algn="l"/>
                        </a:tabLst>
                      </a:pPr>
                      <a:r>
                        <a:rPr lang="en-US" sz="1600" b="0" dirty="0">
                          <a:solidFill>
                            <a:srgbClr val="2E3442"/>
                          </a:solidFill>
                          <a:effectLst/>
                          <a:latin typeface="+mn-lt"/>
                          <a:ea typeface="MS Mincho" panose="02020609040205080304" pitchFamily="49" charset="-128"/>
                        </a:rPr>
                        <a:t>7</a:t>
                      </a:r>
                      <a:endParaRPr lang="en-ID" sz="1600" b="0" dirty="0">
                        <a:solidFill>
                          <a:srgbClr val="2E3442"/>
                        </a:solidFill>
                        <a:effectLst/>
                        <a:latin typeface="+mn-lt"/>
                        <a:ea typeface="MS Mincho" panose="02020609040205080304" pitchFamily="49" charset="-128"/>
                      </a:endParaRPr>
                    </a:p>
                  </a:txBody>
                  <a:tcPr marL="102813" marR="102813" marT="0" marB="0" anchor="ctr">
                    <a:solidFill>
                      <a:schemeClr val="accent6">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fi-FI" sz="1600" b="1" dirty="0">
                          <a:solidFill>
                            <a:srgbClr val="2E3442"/>
                          </a:solidFill>
                          <a:effectLst/>
                          <a:latin typeface="+mn-lt"/>
                        </a:rPr>
                        <a:t>Monitoring kegiatan</a:t>
                      </a:r>
                      <a:endParaRPr lang="en-ID" sz="1600" b="1" dirty="0">
                        <a:solidFill>
                          <a:srgbClr val="2E3442"/>
                        </a:solidFill>
                        <a:effectLst/>
                        <a:latin typeface="+mn-lt"/>
                        <a:ea typeface="MS Mincho" panose="02020609040205080304" pitchFamily="49" charset="-128"/>
                      </a:endParaRPr>
                    </a:p>
                  </a:txBody>
                  <a:tcPr marL="102813" marR="102813" marT="0" marB="0" anchor="ctr">
                    <a:solidFill>
                      <a:schemeClr val="accent6">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600" dirty="0" err="1">
                          <a:solidFill>
                            <a:srgbClr val="2E3442"/>
                          </a:solidFill>
                          <a:effectLst/>
                          <a:latin typeface="+mn-lt"/>
                        </a:rPr>
                        <a:t>1 Juli  - 30 September </a:t>
                      </a:r>
                      <a:r>
                        <a:rPr lang="id-ID" sz="1600" dirty="0">
                          <a:solidFill>
                            <a:srgbClr val="2E3442"/>
                          </a:solidFill>
                          <a:effectLst/>
                          <a:latin typeface="+mn-lt"/>
                        </a:rPr>
                        <a:t>2022</a:t>
                      </a:r>
                      <a:endParaRPr lang="en-ID" sz="1600" dirty="0">
                        <a:solidFill>
                          <a:srgbClr val="2E3442"/>
                        </a:solidFill>
                        <a:effectLst/>
                        <a:latin typeface="+mn-lt"/>
                        <a:ea typeface="MS Mincho" panose="02020609040205080304" pitchFamily="49" charset="-128"/>
                      </a:endParaRPr>
                    </a:p>
                  </a:txBody>
                  <a:tcPr marL="102813" marR="102813" marT="0" marB="0" anchor="ctr">
                    <a:solidFill>
                      <a:schemeClr val="accent6">
                        <a:lumMod val="40000"/>
                        <a:lumOff val="60000"/>
                      </a:schemeClr>
                    </a:solidFill>
                  </a:tcPr>
                </a:tc>
                <a:extLst>
                  <a:ext uri="{0D108BD9-81ED-4DB2-BD59-A6C34878D82A}">
                    <a16:rowId xmlns:a16="http://schemas.microsoft.com/office/drawing/2014/main" val="396016076"/>
                  </a:ext>
                </a:extLst>
              </a:tr>
              <a:tr h="375784">
                <a:tc>
                  <a:txBody>
                    <a:bodyPr/>
                    <a:lstStyle/>
                    <a:p>
                      <a:pPr marR="111125" algn="ctr">
                        <a:lnSpc>
                          <a:spcPct val="115000"/>
                        </a:lnSpc>
                        <a:tabLst>
                          <a:tab pos="95250" algn="l"/>
                        </a:tabLst>
                      </a:pPr>
                      <a:r>
                        <a:rPr lang="id-ID" sz="1600" b="0" dirty="0">
                          <a:solidFill>
                            <a:srgbClr val="2E3442"/>
                          </a:solidFill>
                          <a:effectLst/>
                          <a:latin typeface="+mn-lt"/>
                          <a:ea typeface="MS Mincho" panose="02020609040205080304" pitchFamily="49" charset="-128"/>
                        </a:rPr>
                        <a:t>8</a:t>
                      </a:r>
                      <a:endParaRPr lang="en-ID" sz="1600" b="0" dirty="0">
                        <a:solidFill>
                          <a:srgbClr val="2E3442"/>
                        </a:solidFill>
                        <a:effectLst/>
                        <a:latin typeface="+mn-lt"/>
                        <a:ea typeface="MS Mincho" panose="02020609040205080304" pitchFamily="49" charset="-128"/>
                      </a:endParaRPr>
                    </a:p>
                  </a:txBody>
                  <a:tcPr marL="102813" marR="102813" marT="0" marB="0" anchor="ctr">
                    <a:solidFill>
                      <a:schemeClr val="accent6">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ID" sz="1600" b="1" dirty="0">
                          <a:solidFill>
                            <a:srgbClr val="2E3442"/>
                          </a:solidFill>
                          <a:effectLst/>
                          <a:latin typeface="+mn-lt"/>
                          <a:ea typeface="MS Mincho" panose="02020609040205080304" pitchFamily="49" charset="-128"/>
                        </a:rPr>
                        <a:t>Laporan Kemajuan 70%</a:t>
                      </a:r>
                    </a:p>
                  </a:txBody>
                  <a:tcPr marL="102813" marR="102813" marT="0" marB="0" anchor="ctr">
                    <a:solidFill>
                      <a:schemeClr val="accent6">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ID" sz="1600" dirty="0">
                          <a:solidFill>
                            <a:srgbClr val="2E3442"/>
                          </a:solidFill>
                          <a:effectLst/>
                          <a:latin typeface="+mn-lt"/>
                          <a:ea typeface="MS Mincho" panose="02020609040205080304" pitchFamily="49" charset="-128"/>
                        </a:rPr>
                        <a:t>31 Agustus 2022</a:t>
                      </a:r>
                    </a:p>
                  </a:txBody>
                  <a:tcPr marL="102813" marR="102813" marT="0" marB="0" anchor="ctr">
                    <a:solidFill>
                      <a:schemeClr val="accent6">
                        <a:lumMod val="40000"/>
                        <a:lumOff val="60000"/>
                      </a:schemeClr>
                    </a:solidFill>
                  </a:tcPr>
                </a:tc>
                <a:extLst>
                  <a:ext uri="{0D108BD9-81ED-4DB2-BD59-A6C34878D82A}">
                    <a16:rowId xmlns:a16="http://schemas.microsoft.com/office/drawing/2014/main" val="1597032354"/>
                  </a:ext>
                </a:extLst>
              </a:tr>
              <a:tr h="375784">
                <a:tc>
                  <a:txBody>
                    <a:bodyPr/>
                    <a:lstStyle/>
                    <a:p>
                      <a:pPr marR="111125" algn="ctr">
                        <a:lnSpc>
                          <a:spcPct val="115000"/>
                        </a:lnSpc>
                        <a:tabLst>
                          <a:tab pos="95250" algn="l"/>
                        </a:tabLst>
                      </a:pPr>
                      <a:r>
                        <a:rPr lang="en-ID" sz="1600" b="0" dirty="0">
                          <a:solidFill>
                            <a:srgbClr val="2E3442"/>
                          </a:solidFill>
                          <a:effectLst/>
                          <a:latin typeface="+mn-lt"/>
                          <a:ea typeface="MS Mincho" panose="02020609040205080304" pitchFamily="49" charset="-128"/>
                        </a:rPr>
                        <a:t>9</a:t>
                      </a:r>
                    </a:p>
                  </a:txBody>
                  <a:tcPr marL="102813" marR="102813" marT="0" marB="0" anchor="ctr">
                    <a:solidFill>
                      <a:schemeClr val="accent6">
                        <a:lumMod val="40000"/>
                        <a:lumOff val="60000"/>
                      </a:schemeClr>
                    </a:solidFill>
                  </a:tcPr>
                </a:tc>
                <a:tc>
                  <a:txBody>
                    <a:bodyPr/>
                    <a:lstStyle/>
                    <a:p>
                      <a:pPr>
                        <a:lnSpc>
                          <a:spcPct val="115000"/>
                        </a:lnSpc>
                      </a:pPr>
                      <a:r>
                        <a:rPr lang="fi-FI" sz="1600" b="1">
                          <a:solidFill>
                            <a:srgbClr val="2E3442"/>
                          </a:solidFill>
                          <a:effectLst/>
                          <a:latin typeface="+mn-lt"/>
                          <a:ea typeface="MS Mincho" panose="02020609040205080304" pitchFamily="49" charset="-128"/>
                        </a:rPr>
                        <a:t>Laporan Akhir</a:t>
                      </a:r>
                      <a:endParaRPr lang="en-ID" sz="1600" b="1">
                        <a:solidFill>
                          <a:srgbClr val="2E3442"/>
                        </a:solidFill>
                        <a:effectLst/>
                        <a:latin typeface="+mn-lt"/>
                        <a:ea typeface="MS Mincho" panose="02020609040205080304" pitchFamily="49" charset="-128"/>
                      </a:endParaRPr>
                    </a:p>
                  </a:txBody>
                  <a:tcPr marL="102813" marR="102813" marT="0" marB="0" anchor="ctr">
                    <a:solidFill>
                      <a:schemeClr val="accent6">
                        <a:lumMod val="40000"/>
                        <a:lumOff val="60000"/>
                      </a:schemeClr>
                    </a:solidFill>
                  </a:tcPr>
                </a:tc>
                <a:tc>
                  <a:txBody>
                    <a:bodyPr/>
                    <a:lstStyle/>
                    <a:p>
                      <a:pPr>
                        <a:lnSpc>
                          <a:spcPct val="115000"/>
                        </a:lnSpc>
                      </a:pPr>
                      <a:r>
                        <a:rPr lang="id-ID" sz="1600" dirty="0">
                          <a:solidFill>
                            <a:srgbClr val="2E3442"/>
                          </a:solidFill>
                          <a:effectLst/>
                          <a:latin typeface="+mn-lt"/>
                        </a:rPr>
                        <a:t>24 - 30 November 202</a:t>
                      </a:r>
                      <a:r>
                        <a:rPr lang="en-US" sz="1600" dirty="0">
                          <a:solidFill>
                            <a:srgbClr val="2E3442"/>
                          </a:solidFill>
                          <a:effectLst/>
                          <a:latin typeface="+mn-lt"/>
                        </a:rPr>
                        <a:t>2</a:t>
                      </a:r>
                      <a:endParaRPr lang="en-ID" sz="1600" dirty="0">
                        <a:solidFill>
                          <a:srgbClr val="2E3442"/>
                        </a:solidFill>
                        <a:effectLst/>
                        <a:latin typeface="+mn-lt"/>
                        <a:ea typeface="MS Mincho" panose="02020609040205080304" pitchFamily="49" charset="-128"/>
                      </a:endParaRPr>
                    </a:p>
                  </a:txBody>
                  <a:tcPr marL="102813" marR="102813" marT="0" marB="0" anchor="ctr">
                    <a:solidFill>
                      <a:schemeClr val="accent6">
                        <a:lumMod val="40000"/>
                        <a:lumOff val="60000"/>
                      </a:schemeClr>
                    </a:solidFill>
                  </a:tcPr>
                </a:tc>
                <a:extLst>
                  <a:ext uri="{0D108BD9-81ED-4DB2-BD59-A6C34878D82A}">
                    <a16:rowId xmlns:a16="http://schemas.microsoft.com/office/drawing/2014/main" val="658106337"/>
                  </a:ext>
                </a:extLst>
              </a:tr>
            </a:tbl>
          </a:graphicData>
        </a:graphic>
      </p:graphicFrame>
    </p:spTree>
    <p:extLst>
      <p:ext uri="{BB962C8B-B14F-4D97-AF65-F5344CB8AC3E}">
        <p14:creationId xmlns:p14="http://schemas.microsoft.com/office/powerpoint/2010/main" val="513265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7A52B3E-7AA0-1141-B8DC-D8930CECD093}"/>
              </a:ext>
            </a:extLst>
          </p:cNvPr>
          <p:cNvGrpSpPr/>
          <p:nvPr/>
        </p:nvGrpSpPr>
        <p:grpSpPr>
          <a:xfrm>
            <a:off x="0" y="-1904"/>
            <a:ext cx="12624618" cy="6859904"/>
            <a:chOff x="0" y="-1904"/>
            <a:chExt cx="12624618" cy="6859904"/>
          </a:xfrm>
        </p:grpSpPr>
        <p:pic>
          <p:nvPicPr>
            <p:cNvPr id="9" name="Picture 8">
              <a:extLst>
                <a:ext uri="{FF2B5EF4-FFF2-40B4-BE49-F238E27FC236}">
                  <a16:creationId xmlns:a16="http://schemas.microsoft.com/office/drawing/2014/main" id="{EC587E49-B982-CD46-BDEE-D1B9881E25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4"/>
              <a:ext cx="12188617" cy="6859904"/>
            </a:xfrm>
            <a:prstGeom prst="rect">
              <a:avLst/>
            </a:prstGeom>
          </p:spPr>
        </p:pic>
        <p:sp>
          <p:nvSpPr>
            <p:cNvPr id="10" name="TextBox 9">
              <a:extLst>
                <a:ext uri="{FF2B5EF4-FFF2-40B4-BE49-F238E27FC236}">
                  <a16:creationId xmlns:a16="http://schemas.microsoft.com/office/drawing/2014/main" id="{CFAFDAF7-AE10-9E45-8550-FAF090F22C72}"/>
                </a:ext>
              </a:extLst>
            </p:cNvPr>
            <p:cNvSpPr txBox="1"/>
            <p:nvPr/>
          </p:nvSpPr>
          <p:spPr>
            <a:xfrm>
              <a:off x="7836309" y="226144"/>
              <a:ext cx="4788309" cy="297517"/>
            </a:xfrm>
            <a:prstGeom prst="rect">
              <a:avLst/>
            </a:prstGeom>
            <a:noFill/>
          </p:spPr>
          <p:txBody>
            <a:bodyPr wrap="square" rtlCol="0">
              <a:spAutoFit/>
            </a:bodyPr>
            <a:lstStyle/>
            <a:p>
              <a:r>
                <a:rPr lang="id-ID" sz="2000" baseline="-25000" dirty="0">
                  <a:solidFill>
                    <a:srgbClr val="304538"/>
                  </a:solidFill>
                  <a:latin typeface="TT Commons Bold" panose="02000806030000020004" pitchFamily="2" charset="0"/>
                </a:rPr>
                <a:t>PANDUAN PROGRAM PENGABDIAN MASYARAKAT 2022</a:t>
              </a:r>
              <a:endParaRPr lang="en-ID" sz="2000" baseline="-25000" dirty="0">
                <a:solidFill>
                  <a:srgbClr val="304538"/>
                </a:solidFill>
                <a:latin typeface="TT Commons Bold" panose="02000806030000020004" pitchFamily="2" charset="0"/>
              </a:endParaRPr>
            </a:p>
          </p:txBody>
        </p:sp>
        <p:sp>
          <p:nvSpPr>
            <p:cNvPr id="13" name="Rectangle 12">
              <a:extLst>
                <a:ext uri="{FF2B5EF4-FFF2-40B4-BE49-F238E27FC236}">
                  <a16:creationId xmlns:a16="http://schemas.microsoft.com/office/drawing/2014/main" id="{A9358C3C-BE3D-7245-B727-9E287236CACB}"/>
                </a:ext>
              </a:extLst>
            </p:cNvPr>
            <p:cNvSpPr/>
            <p:nvPr/>
          </p:nvSpPr>
          <p:spPr>
            <a:xfrm>
              <a:off x="0" y="6215605"/>
              <a:ext cx="12192000" cy="642395"/>
            </a:xfrm>
            <a:prstGeom prst="rect">
              <a:avLst/>
            </a:prstGeom>
            <a:solidFill>
              <a:srgbClr val="2F44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itle 1">
            <a:extLst>
              <a:ext uri="{FF2B5EF4-FFF2-40B4-BE49-F238E27FC236}">
                <a16:creationId xmlns:a16="http://schemas.microsoft.com/office/drawing/2014/main" id="{E62548D3-DDAA-4C75-8FF6-C80901B5BCB5}"/>
              </a:ext>
            </a:extLst>
          </p:cNvPr>
          <p:cNvSpPr>
            <a:spLocks noGrp="1"/>
          </p:cNvSpPr>
          <p:nvPr>
            <p:ph type="title"/>
          </p:nvPr>
        </p:nvSpPr>
        <p:spPr>
          <a:xfrm>
            <a:off x="311727" y="548098"/>
            <a:ext cx="10515600" cy="1325563"/>
          </a:xfrm>
        </p:spPr>
        <p:txBody>
          <a:bodyPr>
            <a:normAutofit/>
          </a:bodyPr>
          <a:lstStyle/>
          <a:p>
            <a:r>
              <a:rPr lang="id-ID" sz="3600" b="1" dirty="0">
                <a:solidFill>
                  <a:schemeClr val="bg1"/>
                </a:solidFill>
              </a:rPr>
              <a:t>PEDOMAN PENULISAN PROPOSAL</a:t>
            </a:r>
            <a:endParaRPr lang="en-ID" sz="3600" b="1" dirty="0">
              <a:solidFill>
                <a:schemeClr val="bg1"/>
              </a:solidFill>
            </a:endParaRPr>
          </a:p>
        </p:txBody>
      </p:sp>
      <p:sp>
        <p:nvSpPr>
          <p:cNvPr id="14" name="Rectangle 13">
            <a:extLst>
              <a:ext uri="{FF2B5EF4-FFF2-40B4-BE49-F238E27FC236}">
                <a16:creationId xmlns:a16="http://schemas.microsoft.com/office/drawing/2014/main" id="{7B937467-A642-A442-9E55-F3B75CF5FCEF}"/>
              </a:ext>
            </a:extLst>
          </p:cNvPr>
          <p:cNvSpPr/>
          <p:nvPr/>
        </p:nvSpPr>
        <p:spPr>
          <a:xfrm>
            <a:off x="582677" y="1938338"/>
            <a:ext cx="11147362" cy="3785652"/>
          </a:xfrm>
          <a:prstGeom prst="rect">
            <a:avLst/>
          </a:prstGeom>
        </p:spPr>
        <p:txBody>
          <a:bodyPr wrap="square">
            <a:spAutoFit/>
          </a:bodyPr>
          <a:lstStyle/>
          <a:p>
            <a:r>
              <a:rPr lang="id-ID" sz="2000" b="1" dirty="0"/>
              <a:t>FORMAT PROPOSAL </a:t>
            </a:r>
          </a:p>
          <a:p>
            <a:r>
              <a:rPr lang="id-ID" sz="2000" b="1" dirty="0"/>
              <a:t> </a:t>
            </a:r>
          </a:p>
          <a:p>
            <a:pPr marL="457200" indent="-457200">
              <a:buFont typeface="+mj-lt"/>
              <a:buAutoNum type="alphaLcPeriod"/>
            </a:pPr>
            <a:r>
              <a:rPr lang="id-ID" sz="2000" b="1" dirty="0"/>
              <a:t>Proposal disimpan dalam format PDF dan diunggah melalui situs MyPPM di </a:t>
            </a:r>
            <a:r>
              <a:rPr lang="id-ID" sz="2000" b="1" dirty="0">
                <a:hlinkClick r:id="rId3"/>
              </a:rPr>
              <a:t>https://english.lppm.itb.ac.id</a:t>
            </a:r>
            <a:endParaRPr lang="id-ID" sz="2000" b="1" dirty="0"/>
          </a:p>
          <a:p>
            <a:pPr marL="901700" indent="-381000">
              <a:buFont typeface="Arial" panose="020B0604020202020204" pitchFamily="34" charset="0"/>
              <a:buChar char="•"/>
            </a:pPr>
            <a:r>
              <a:rPr lang="id-ID" sz="2000" dirty="0"/>
              <a:t>Pendahuluan</a:t>
            </a:r>
          </a:p>
          <a:p>
            <a:pPr marL="901700" indent="-381000">
              <a:buFont typeface="Arial" panose="020B0604020202020204" pitchFamily="34" charset="0"/>
              <a:buChar char="•"/>
            </a:pPr>
            <a:r>
              <a:rPr lang="id-ID" sz="2000" dirty="0"/>
              <a:t>Latar belakang kegiatan (1 lembar)</a:t>
            </a:r>
          </a:p>
          <a:p>
            <a:pPr marL="901700" indent="-381000">
              <a:buFont typeface="Arial" panose="020B0604020202020204" pitchFamily="34" charset="0"/>
              <a:buChar char="•"/>
            </a:pPr>
            <a:r>
              <a:rPr lang="id-ID" sz="2000" dirty="0"/>
              <a:t>Tujuan dan target kegiatan</a:t>
            </a:r>
          </a:p>
          <a:p>
            <a:pPr marL="901700" indent="-381000">
              <a:buFont typeface="Arial" panose="020B0604020202020204" pitchFamily="34" charset="0"/>
              <a:buChar char="•"/>
            </a:pPr>
            <a:r>
              <a:rPr lang="id-ID" sz="2000" dirty="0"/>
              <a:t>Pendekatan / Cara Pemecahan Masalah </a:t>
            </a:r>
          </a:p>
          <a:p>
            <a:pPr marL="901700" indent="-381000">
              <a:buFont typeface="Arial" panose="020B0604020202020204" pitchFamily="34" charset="0"/>
              <a:buChar char="•"/>
            </a:pPr>
            <a:r>
              <a:rPr lang="id-ID" sz="2000" dirty="0"/>
              <a:t>Rencana Kegiatan dan Jadwal Kegiatan (Bila Multiyear, isi hingga tahun ke-2)</a:t>
            </a:r>
          </a:p>
          <a:p>
            <a:endParaRPr lang="id-ID" sz="2000" b="1" dirty="0"/>
          </a:p>
          <a:p>
            <a:r>
              <a:rPr lang="id-ID" sz="2000" b="1" dirty="0"/>
              <a:t>b.   Pengusul melengkapi informasi lainnya dengan mengisi secara online melalui MyPPM.</a:t>
            </a:r>
          </a:p>
          <a:p>
            <a:r>
              <a:rPr lang="id-ID" sz="2000" b="1" dirty="0"/>
              <a:t> </a:t>
            </a:r>
          </a:p>
        </p:txBody>
      </p:sp>
    </p:spTree>
    <p:extLst>
      <p:ext uri="{BB962C8B-B14F-4D97-AF65-F5344CB8AC3E}">
        <p14:creationId xmlns:p14="http://schemas.microsoft.com/office/powerpoint/2010/main" val="2635550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3BA25C7-5C0A-0441-A4D4-E1307DBE47D0}"/>
              </a:ext>
            </a:extLst>
          </p:cNvPr>
          <p:cNvGrpSpPr/>
          <p:nvPr/>
        </p:nvGrpSpPr>
        <p:grpSpPr>
          <a:xfrm>
            <a:off x="0" y="-1904"/>
            <a:ext cx="12624618" cy="6859904"/>
            <a:chOff x="0" y="-1904"/>
            <a:chExt cx="12624618" cy="6859904"/>
          </a:xfrm>
        </p:grpSpPr>
        <p:pic>
          <p:nvPicPr>
            <p:cNvPr id="8" name="Picture 7">
              <a:extLst>
                <a:ext uri="{FF2B5EF4-FFF2-40B4-BE49-F238E27FC236}">
                  <a16:creationId xmlns:a16="http://schemas.microsoft.com/office/drawing/2014/main" id="{C2550620-0806-6D44-A1ED-AEA511EA65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4"/>
              <a:ext cx="12188617" cy="6859904"/>
            </a:xfrm>
            <a:prstGeom prst="rect">
              <a:avLst/>
            </a:prstGeom>
          </p:spPr>
        </p:pic>
        <p:sp>
          <p:nvSpPr>
            <p:cNvPr id="9" name="TextBox 8">
              <a:extLst>
                <a:ext uri="{FF2B5EF4-FFF2-40B4-BE49-F238E27FC236}">
                  <a16:creationId xmlns:a16="http://schemas.microsoft.com/office/drawing/2014/main" id="{39161061-B01A-924F-99C6-97E152B2ABD8}"/>
                </a:ext>
              </a:extLst>
            </p:cNvPr>
            <p:cNvSpPr txBox="1"/>
            <p:nvPr/>
          </p:nvSpPr>
          <p:spPr>
            <a:xfrm>
              <a:off x="7836309" y="226144"/>
              <a:ext cx="4788309" cy="297517"/>
            </a:xfrm>
            <a:prstGeom prst="rect">
              <a:avLst/>
            </a:prstGeom>
            <a:noFill/>
          </p:spPr>
          <p:txBody>
            <a:bodyPr wrap="square" rtlCol="0">
              <a:spAutoFit/>
            </a:bodyPr>
            <a:lstStyle/>
            <a:p>
              <a:r>
                <a:rPr lang="id-ID" sz="2000" baseline="-25000" dirty="0">
                  <a:solidFill>
                    <a:srgbClr val="304538"/>
                  </a:solidFill>
                  <a:latin typeface="TT Commons Bold" panose="02000806030000020004" pitchFamily="2" charset="0"/>
                </a:rPr>
                <a:t>PANDUAN PROGRAM PENGABDIAN MASYARAKAT 2022</a:t>
              </a:r>
              <a:endParaRPr lang="en-ID" sz="2000" baseline="-25000" dirty="0">
                <a:solidFill>
                  <a:srgbClr val="304538"/>
                </a:solidFill>
                <a:latin typeface="TT Commons Bold" panose="02000806030000020004" pitchFamily="2" charset="0"/>
              </a:endParaRPr>
            </a:p>
          </p:txBody>
        </p:sp>
        <p:sp>
          <p:nvSpPr>
            <p:cNvPr id="10" name="Rectangle 9">
              <a:extLst>
                <a:ext uri="{FF2B5EF4-FFF2-40B4-BE49-F238E27FC236}">
                  <a16:creationId xmlns:a16="http://schemas.microsoft.com/office/drawing/2014/main" id="{98F2F2BA-E74E-DD40-9064-AE3F0EC41C9A}"/>
                </a:ext>
              </a:extLst>
            </p:cNvPr>
            <p:cNvSpPr/>
            <p:nvPr/>
          </p:nvSpPr>
          <p:spPr>
            <a:xfrm>
              <a:off x="0" y="6215605"/>
              <a:ext cx="12192000" cy="642395"/>
            </a:xfrm>
            <a:prstGeom prst="rect">
              <a:avLst/>
            </a:prstGeom>
            <a:solidFill>
              <a:srgbClr val="2F44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368693" y="3315917"/>
            <a:ext cx="11508379" cy="861774"/>
          </a:xfrm>
          <a:prstGeom prst="rect">
            <a:avLst/>
          </a:prstGeom>
        </p:spPr>
        <p:txBody>
          <a:bodyPr wrap="square">
            <a:spAutoFit/>
          </a:bodyPr>
          <a:lstStyle/>
          <a:p>
            <a:pPr algn="ctr"/>
            <a:r>
              <a:rPr lang="id-ID" sz="5000" b="1" dirty="0"/>
              <a:t>TERIMA KASIH</a:t>
            </a:r>
          </a:p>
        </p:txBody>
      </p:sp>
    </p:spTree>
    <p:extLst>
      <p:ext uri="{BB962C8B-B14F-4D97-AF65-F5344CB8AC3E}">
        <p14:creationId xmlns:p14="http://schemas.microsoft.com/office/powerpoint/2010/main" val="2675989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4FC2DA-69AD-8C4E-B5A8-99DF40990721}"/>
              </a:ext>
            </a:extLst>
          </p:cNvPr>
          <p:cNvGrpSpPr/>
          <p:nvPr/>
        </p:nvGrpSpPr>
        <p:grpSpPr>
          <a:xfrm>
            <a:off x="0" y="-1904"/>
            <a:ext cx="12624618" cy="6859904"/>
            <a:chOff x="0" y="-1904"/>
            <a:chExt cx="12624618" cy="6859904"/>
          </a:xfrm>
        </p:grpSpPr>
        <p:pic>
          <p:nvPicPr>
            <p:cNvPr id="9" name="Picture 8">
              <a:extLst>
                <a:ext uri="{FF2B5EF4-FFF2-40B4-BE49-F238E27FC236}">
                  <a16:creationId xmlns:a16="http://schemas.microsoft.com/office/drawing/2014/main" id="{EF1BFBE7-889D-7B4B-8E9B-42DFB7F3D3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4"/>
              <a:ext cx="12188617" cy="6859904"/>
            </a:xfrm>
            <a:prstGeom prst="rect">
              <a:avLst/>
            </a:prstGeom>
          </p:spPr>
        </p:pic>
        <p:sp>
          <p:nvSpPr>
            <p:cNvPr id="11" name="TextBox 10">
              <a:extLst>
                <a:ext uri="{FF2B5EF4-FFF2-40B4-BE49-F238E27FC236}">
                  <a16:creationId xmlns:a16="http://schemas.microsoft.com/office/drawing/2014/main" id="{E35ECCC3-895B-0642-82DE-F74FF617E63E}"/>
                </a:ext>
              </a:extLst>
            </p:cNvPr>
            <p:cNvSpPr txBox="1"/>
            <p:nvPr/>
          </p:nvSpPr>
          <p:spPr>
            <a:xfrm>
              <a:off x="7836309" y="226144"/>
              <a:ext cx="4788309" cy="297517"/>
            </a:xfrm>
            <a:prstGeom prst="rect">
              <a:avLst/>
            </a:prstGeom>
            <a:noFill/>
          </p:spPr>
          <p:txBody>
            <a:bodyPr wrap="square" rtlCol="0">
              <a:spAutoFit/>
            </a:bodyPr>
            <a:lstStyle/>
            <a:p>
              <a:r>
                <a:rPr lang="id-ID" sz="2000" baseline="-25000" dirty="0">
                  <a:solidFill>
                    <a:srgbClr val="304538"/>
                  </a:solidFill>
                  <a:latin typeface="TT Commons Bold" panose="02000806030000020004" pitchFamily="2" charset="0"/>
                </a:rPr>
                <a:t>PANDUAN PROGRAM PENGABDIAN MASYARAKAT 2022</a:t>
              </a:r>
              <a:endParaRPr lang="en-ID" sz="2000" baseline="-25000" dirty="0">
                <a:solidFill>
                  <a:srgbClr val="304538"/>
                </a:solidFill>
                <a:latin typeface="TT Commons Bold" panose="02000806030000020004" pitchFamily="2" charset="0"/>
              </a:endParaRPr>
            </a:p>
          </p:txBody>
        </p:sp>
        <p:sp>
          <p:nvSpPr>
            <p:cNvPr id="12" name="Rectangle 11">
              <a:extLst>
                <a:ext uri="{FF2B5EF4-FFF2-40B4-BE49-F238E27FC236}">
                  <a16:creationId xmlns:a16="http://schemas.microsoft.com/office/drawing/2014/main" id="{C42BA38F-89D6-E045-8C3E-F63D375958F2}"/>
                </a:ext>
              </a:extLst>
            </p:cNvPr>
            <p:cNvSpPr/>
            <p:nvPr/>
          </p:nvSpPr>
          <p:spPr>
            <a:xfrm>
              <a:off x="0" y="6215605"/>
              <a:ext cx="12192000" cy="642395"/>
            </a:xfrm>
            <a:prstGeom prst="rect">
              <a:avLst/>
            </a:prstGeom>
            <a:solidFill>
              <a:srgbClr val="2F44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222067" y="2346408"/>
            <a:ext cx="11508379" cy="1569660"/>
          </a:xfrm>
          <a:prstGeom prst="rect">
            <a:avLst/>
          </a:prstGeom>
        </p:spPr>
        <p:txBody>
          <a:bodyPr wrap="square">
            <a:spAutoFit/>
          </a:bodyPr>
          <a:lstStyle/>
          <a:p>
            <a:r>
              <a:rPr lang="id-ID" sz="2400" b="1" dirty="0"/>
              <a:t>Pengabdian Masyarakat merupakan kegiatan yang berorientasi pada pelayanan kepada masyarakat dengan menerapkan hasil kepakaran dalam bidang ilmu pengetahuan, teknologi dan seni oleh sivitas akademik ITB dalam menyelesaikan permasalahan masyarakat dan memajukan kesejahteraan bangsa.</a:t>
            </a:r>
          </a:p>
        </p:txBody>
      </p:sp>
      <p:sp>
        <p:nvSpPr>
          <p:cNvPr id="7" name="Title 1">
            <a:extLst>
              <a:ext uri="{FF2B5EF4-FFF2-40B4-BE49-F238E27FC236}">
                <a16:creationId xmlns:a16="http://schemas.microsoft.com/office/drawing/2014/main" id="{E62548D3-DDAA-4C75-8FF6-C80901B5BCB5}"/>
              </a:ext>
            </a:extLst>
          </p:cNvPr>
          <p:cNvSpPr>
            <a:spLocks noGrp="1"/>
          </p:cNvSpPr>
          <p:nvPr>
            <p:ph type="title"/>
          </p:nvPr>
        </p:nvSpPr>
        <p:spPr>
          <a:xfrm>
            <a:off x="222067" y="524808"/>
            <a:ext cx="10515600" cy="1325563"/>
          </a:xfrm>
        </p:spPr>
        <p:txBody>
          <a:bodyPr>
            <a:normAutofit/>
          </a:bodyPr>
          <a:lstStyle/>
          <a:p>
            <a:r>
              <a:rPr lang="en-US" sz="3600" b="1" dirty="0">
                <a:solidFill>
                  <a:schemeClr val="bg1"/>
                </a:solidFill>
              </a:rPr>
              <a:t>LATAR BELAKANG</a:t>
            </a:r>
            <a:endParaRPr lang="en-ID" sz="3600" b="1" dirty="0">
              <a:solidFill>
                <a:schemeClr val="bg1"/>
              </a:solidFill>
            </a:endParaRPr>
          </a:p>
        </p:txBody>
      </p:sp>
      <p:sp>
        <p:nvSpPr>
          <p:cNvPr id="10" name="Title 1">
            <a:extLst>
              <a:ext uri="{FF2B5EF4-FFF2-40B4-BE49-F238E27FC236}">
                <a16:creationId xmlns:a16="http://schemas.microsoft.com/office/drawing/2014/main" id="{E62548D3-DDAA-4C75-8FF6-C80901B5BCB5}"/>
              </a:ext>
            </a:extLst>
          </p:cNvPr>
          <p:cNvSpPr txBox="1">
            <a:spLocks/>
          </p:cNvSpPr>
          <p:nvPr/>
        </p:nvSpPr>
        <p:spPr>
          <a:xfrm>
            <a:off x="222067" y="52366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solidFill>
                  <a:schemeClr val="bg1"/>
                </a:solidFill>
              </a:rPr>
              <a:t>LATAR BELAKANG</a:t>
            </a:r>
            <a:endParaRPr lang="en-ID" sz="3600" b="1" dirty="0">
              <a:solidFill>
                <a:schemeClr val="bg1"/>
              </a:solidFill>
            </a:endParaRPr>
          </a:p>
        </p:txBody>
      </p:sp>
    </p:spTree>
    <p:extLst>
      <p:ext uri="{BB962C8B-B14F-4D97-AF65-F5344CB8AC3E}">
        <p14:creationId xmlns:p14="http://schemas.microsoft.com/office/powerpoint/2010/main" val="3695362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B93E7EB-599D-2248-97C7-5371CCE70E42}"/>
              </a:ext>
            </a:extLst>
          </p:cNvPr>
          <p:cNvGrpSpPr/>
          <p:nvPr/>
        </p:nvGrpSpPr>
        <p:grpSpPr>
          <a:xfrm>
            <a:off x="0" y="-1904"/>
            <a:ext cx="12624618" cy="6859904"/>
            <a:chOff x="0" y="-1904"/>
            <a:chExt cx="12624618" cy="6859904"/>
          </a:xfrm>
        </p:grpSpPr>
        <p:pic>
          <p:nvPicPr>
            <p:cNvPr id="12" name="Picture 11">
              <a:extLst>
                <a:ext uri="{FF2B5EF4-FFF2-40B4-BE49-F238E27FC236}">
                  <a16:creationId xmlns:a16="http://schemas.microsoft.com/office/drawing/2014/main" id="{AAFEC52C-8A8B-46B2-8B27-A3E6CE85FA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4"/>
              <a:ext cx="12188617" cy="6859904"/>
            </a:xfrm>
            <a:prstGeom prst="rect">
              <a:avLst/>
            </a:prstGeom>
          </p:spPr>
        </p:pic>
        <p:sp>
          <p:nvSpPr>
            <p:cNvPr id="6" name="TextBox 5">
              <a:extLst>
                <a:ext uri="{FF2B5EF4-FFF2-40B4-BE49-F238E27FC236}">
                  <a16:creationId xmlns:a16="http://schemas.microsoft.com/office/drawing/2014/main" id="{90243EBC-3A7E-4951-BE72-9C03F113AA30}"/>
                </a:ext>
              </a:extLst>
            </p:cNvPr>
            <p:cNvSpPr txBox="1"/>
            <p:nvPr/>
          </p:nvSpPr>
          <p:spPr>
            <a:xfrm>
              <a:off x="7836309" y="226144"/>
              <a:ext cx="4788309" cy="297517"/>
            </a:xfrm>
            <a:prstGeom prst="rect">
              <a:avLst/>
            </a:prstGeom>
            <a:noFill/>
          </p:spPr>
          <p:txBody>
            <a:bodyPr wrap="square" rtlCol="0">
              <a:spAutoFit/>
            </a:bodyPr>
            <a:lstStyle/>
            <a:p>
              <a:r>
                <a:rPr lang="id-ID" sz="2000" baseline="-25000" dirty="0">
                  <a:solidFill>
                    <a:srgbClr val="304538"/>
                  </a:solidFill>
                  <a:latin typeface="TT Commons Bold" panose="02000806030000020004" pitchFamily="2" charset="0"/>
                </a:rPr>
                <a:t>PANDUAN PROGRAM PENGABDIAN MASYARAKAT 2022</a:t>
              </a:r>
              <a:endParaRPr lang="en-ID" sz="2000" baseline="-25000" dirty="0">
                <a:solidFill>
                  <a:srgbClr val="304538"/>
                </a:solidFill>
                <a:latin typeface="TT Commons Bold" panose="02000806030000020004" pitchFamily="2" charset="0"/>
              </a:endParaRPr>
            </a:p>
          </p:txBody>
        </p:sp>
        <p:sp>
          <p:nvSpPr>
            <p:cNvPr id="2" name="Rectangle 1">
              <a:extLst>
                <a:ext uri="{FF2B5EF4-FFF2-40B4-BE49-F238E27FC236}">
                  <a16:creationId xmlns:a16="http://schemas.microsoft.com/office/drawing/2014/main" id="{81FC6C7D-44CC-9740-A1BD-BF8DEA19FE39}"/>
                </a:ext>
              </a:extLst>
            </p:cNvPr>
            <p:cNvSpPr/>
            <p:nvPr/>
          </p:nvSpPr>
          <p:spPr>
            <a:xfrm>
              <a:off x="0" y="6215605"/>
              <a:ext cx="12192000" cy="642395"/>
            </a:xfrm>
            <a:prstGeom prst="rect">
              <a:avLst/>
            </a:prstGeom>
            <a:solidFill>
              <a:srgbClr val="2F44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le 1">
            <a:extLst>
              <a:ext uri="{FF2B5EF4-FFF2-40B4-BE49-F238E27FC236}">
                <a16:creationId xmlns:a16="http://schemas.microsoft.com/office/drawing/2014/main" id="{E62548D3-DDAA-4C75-8FF6-C80901B5BCB5}"/>
              </a:ext>
            </a:extLst>
          </p:cNvPr>
          <p:cNvSpPr>
            <a:spLocks noGrp="1"/>
          </p:cNvSpPr>
          <p:nvPr>
            <p:ph type="title"/>
          </p:nvPr>
        </p:nvSpPr>
        <p:spPr>
          <a:xfrm>
            <a:off x="311727" y="548098"/>
            <a:ext cx="10515600" cy="1325563"/>
          </a:xfrm>
        </p:spPr>
        <p:txBody>
          <a:bodyPr>
            <a:normAutofit/>
          </a:bodyPr>
          <a:lstStyle/>
          <a:p>
            <a:r>
              <a:rPr lang="id-ID" sz="3600" b="1" dirty="0">
                <a:solidFill>
                  <a:schemeClr val="bg1"/>
                </a:solidFill>
              </a:rPr>
              <a:t>SASARAN</a:t>
            </a:r>
            <a:endParaRPr lang="en-ID" sz="3600" b="1" dirty="0">
              <a:solidFill>
                <a:schemeClr val="bg1"/>
              </a:solidFill>
            </a:endParaRPr>
          </a:p>
        </p:txBody>
      </p:sp>
      <p:sp>
        <p:nvSpPr>
          <p:cNvPr id="7" name="Rectangle 6">
            <a:extLst>
              <a:ext uri="{FF2B5EF4-FFF2-40B4-BE49-F238E27FC236}">
                <a16:creationId xmlns:a16="http://schemas.microsoft.com/office/drawing/2014/main" id="{7A7A7C47-388A-4AEC-9534-BFA95831117A}"/>
              </a:ext>
            </a:extLst>
          </p:cNvPr>
          <p:cNvSpPr/>
          <p:nvPr/>
        </p:nvSpPr>
        <p:spPr>
          <a:xfrm>
            <a:off x="270660" y="2077095"/>
            <a:ext cx="11589329" cy="1837879"/>
          </a:xfrm>
          <a:prstGeom prst="rect">
            <a:avLst/>
          </a:prstGeom>
          <a:solidFill>
            <a:schemeClr val="accent6">
              <a:lumMod val="60000"/>
              <a:lumOff val="40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lvl="0"/>
            <a:r>
              <a:rPr lang="id-ID" sz="2000" dirty="0"/>
              <a:t>Terwujudnya kegiatan Pengabdian Masyarakat di</a:t>
            </a:r>
            <a:r>
              <a:rPr lang="en-ID" sz="2000" dirty="0"/>
              <a:t>:</a:t>
            </a:r>
            <a:endParaRPr lang="id-ID" sz="2000" dirty="0"/>
          </a:p>
          <a:p>
            <a:r>
              <a:rPr lang="id-ID" dirty="0"/>
              <a:t>   </a:t>
            </a:r>
            <a:r>
              <a:rPr lang="en-ID" dirty="0"/>
              <a:t>a)  </a:t>
            </a:r>
            <a:r>
              <a:rPr lang="en-ID" dirty="0" err="1"/>
              <a:t>Lingkar</a:t>
            </a:r>
            <a:r>
              <a:rPr lang="en-ID" dirty="0"/>
              <a:t> 1:  </a:t>
            </a:r>
            <a:r>
              <a:rPr lang="en-ID" dirty="0" err="1"/>
              <a:t>Lingkungan</a:t>
            </a:r>
            <a:r>
              <a:rPr lang="en-ID" dirty="0"/>
              <a:t> </a:t>
            </a:r>
            <a:r>
              <a:rPr lang="en-ID" dirty="0" err="1"/>
              <a:t>Kampus</a:t>
            </a:r>
            <a:r>
              <a:rPr lang="en-ID" dirty="0"/>
              <a:t> ITB, Bandung </a:t>
            </a:r>
            <a:r>
              <a:rPr lang="en-ID" dirty="0" err="1"/>
              <a:t>dan</a:t>
            </a:r>
            <a:r>
              <a:rPr lang="en-ID" dirty="0"/>
              <a:t> </a:t>
            </a:r>
            <a:r>
              <a:rPr lang="en-ID" dirty="0" err="1"/>
              <a:t>sekitarnya</a:t>
            </a:r>
            <a:endParaRPr lang="id-ID" dirty="0"/>
          </a:p>
          <a:p>
            <a:r>
              <a:rPr lang="id-ID" dirty="0"/>
              <a:t>   </a:t>
            </a:r>
            <a:r>
              <a:rPr lang="en-ID" dirty="0"/>
              <a:t>b)  </a:t>
            </a:r>
            <a:r>
              <a:rPr lang="en-ID" dirty="0" err="1"/>
              <a:t>Lingkar</a:t>
            </a:r>
            <a:r>
              <a:rPr lang="en-ID" dirty="0"/>
              <a:t> 2:  Zona </a:t>
            </a:r>
            <a:r>
              <a:rPr lang="en-ID" dirty="0" err="1"/>
              <a:t>Provinsi</a:t>
            </a:r>
            <a:r>
              <a:rPr lang="en-ID" dirty="0"/>
              <a:t> </a:t>
            </a:r>
            <a:r>
              <a:rPr lang="en-ID" dirty="0" err="1"/>
              <a:t>Jawa</a:t>
            </a:r>
            <a:r>
              <a:rPr lang="en-ID" dirty="0"/>
              <a:t> Barat</a:t>
            </a:r>
            <a:endParaRPr lang="id-ID" dirty="0"/>
          </a:p>
          <a:p>
            <a:r>
              <a:rPr lang="id-ID" dirty="0"/>
              <a:t>   </a:t>
            </a:r>
            <a:r>
              <a:rPr lang="en-ID" dirty="0"/>
              <a:t>c)  </a:t>
            </a:r>
            <a:r>
              <a:rPr lang="en-ID" dirty="0" err="1"/>
              <a:t>Lingkar</a:t>
            </a:r>
            <a:r>
              <a:rPr lang="en-ID" dirty="0"/>
              <a:t> 3:  Zona </a:t>
            </a:r>
            <a:r>
              <a:rPr lang="en-ID" dirty="0" err="1"/>
              <a:t>Pulau</a:t>
            </a:r>
            <a:r>
              <a:rPr lang="en-ID" dirty="0"/>
              <a:t> </a:t>
            </a:r>
            <a:r>
              <a:rPr lang="en-ID" dirty="0" err="1"/>
              <a:t>Jawa</a:t>
            </a:r>
            <a:r>
              <a:rPr lang="en-ID" dirty="0"/>
              <a:t> (di </a:t>
            </a:r>
            <a:r>
              <a:rPr lang="en-ID" dirty="0" err="1"/>
              <a:t>luar</a:t>
            </a:r>
            <a:r>
              <a:rPr lang="en-ID" dirty="0"/>
              <a:t> </a:t>
            </a:r>
            <a:r>
              <a:rPr lang="en-ID" dirty="0" err="1"/>
              <a:t>Jawa</a:t>
            </a:r>
            <a:r>
              <a:rPr lang="en-ID" dirty="0"/>
              <a:t> Barat)</a:t>
            </a:r>
            <a:endParaRPr lang="id-ID" dirty="0"/>
          </a:p>
          <a:p>
            <a:r>
              <a:rPr lang="id-ID" dirty="0"/>
              <a:t>   </a:t>
            </a:r>
            <a:r>
              <a:rPr lang="en-ID" dirty="0"/>
              <a:t>d)  </a:t>
            </a:r>
            <a:r>
              <a:rPr lang="en-ID" dirty="0" err="1"/>
              <a:t>Lingkar</a:t>
            </a:r>
            <a:r>
              <a:rPr lang="en-ID" dirty="0"/>
              <a:t> 4:  Zona </a:t>
            </a:r>
            <a:r>
              <a:rPr lang="en-ID" dirty="0" err="1"/>
              <a:t>Luar</a:t>
            </a:r>
            <a:r>
              <a:rPr lang="en-ID" dirty="0"/>
              <a:t> </a:t>
            </a:r>
            <a:r>
              <a:rPr lang="en-ID" dirty="0" err="1"/>
              <a:t>Pulau</a:t>
            </a:r>
            <a:r>
              <a:rPr lang="en-ID" dirty="0"/>
              <a:t> </a:t>
            </a:r>
            <a:r>
              <a:rPr lang="en-ID" dirty="0" err="1"/>
              <a:t>Jawa</a:t>
            </a:r>
            <a:r>
              <a:rPr lang="en-ID" dirty="0"/>
              <a:t> </a:t>
            </a:r>
            <a:endParaRPr lang="id-ID" dirty="0"/>
          </a:p>
          <a:p>
            <a:r>
              <a:rPr lang="id-ID" dirty="0"/>
              <a:t>   </a:t>
            </a:r>
            <a:r>
              <a:rPr lang="en-ID" dirty="0"/>
              <a:t>e)  </a:t>
            </a:r>
            <a:r>
              <a:rPr lang="en-ID" dirty="0" err="1"/>
              <a:t>Lingkar</a:t>
            </a:r>
            <a:r>
              <a:rPr lang="en-ID" dirty="0"/>
              <a:t> 5:  Zona </a:t>
            </a:r>
            <a:r>
              <a:rPr lang="en-ID" dirty="0" err="1"/>
              <a:t>Perbatasan</a:t>
            </a:r>
            <a:r>
              <a:rPr lang="en-ID" dirty="0"/>
              <a:t> </a:t>
            </a:r>
            <a:r>
              <a:rPr lang="en-ID" dirty="0" err="1"/>
              <a:t>atau</a:t>
            </a:r>
            <a:r>
              <a:rPr lang="en-ID" dirty="0"/>
              <a:t> Daerah </a:t>
            </a:r>
            <a:r>
              <a:rPr lang="en-ID" dirty="0" err="1"/>
              <a:t>Tertinggal</a:t>
            </a:r>
            <a:r>
              <a:rPr lang="en-ID" dirty="0"/>
              <a:t>, </a:t>
            </a:r>
            <a:r>
              <a:rPr lang="en-ID" dirty="0" err="1"/>
              <a:t>Terdepan</a:t>
            </a:r>
            <a:r>
              <a:rPr lang="en-ID" dirty="0"/>
              <a:t> </a:t>
            </a:r>
            <a:r>
              <a:rPr lang="en-ID" dirty="0" err="1"/>
              <a:t>dan</a:t>
            </a:r>
            <a:r>
              <a:rPr lang="en-ID" dirty="0"/>
              <a:t> </a:t>
            </a:r>
            <a:r>
              <a:rPr lang="en-ID" dirty="0" err="1"/>
              <a:t>Terluar</a:t>
            </a:r>
            <a:r>
              <a:rPr lang="en-ID" dirty="0"/>
              <a:t> (3T);</a:t>
            </a:r>
            <a:endParaRPr lang="id-ID" dirty="0"/>
          </a:p>
        </p:txBody>
      </p:sp>
      <p:sp>
        <p:nvSpPr>
          <p:cNvPr id="10" name="Rectangle 9">
            <a:extLst>
              <a:ext uri="{FF2B5EF4-FFF2-40B4-BE49-F238E27FC236}">
                <a16:creationId xmlns:a16="http://schemas.microsoft.com/office/drawing/2014/main" id="{7A7A7C47-388A-4AEC-9534-BFA95831117A}"/>
              </a:ext>
            </a:extLst>
          </p:cNvPr>
          <p:cNvSpPr/>
          <p:nvPr/>
        </p:nvSpPr>
        <p:spPr>
          <a:xfrm>
            <a:off x="257597" y="4203050"/>
            <a:ext cx="11589329" cy="643271"/>
          </a:xfrm>
          <a:prstGeom prst="rect">
            <a:avLst/>
          </a:prstGeom>
          <a:solidFill>
            <a:schemeClr val="accent6">
              <a:lumMod val="60000"/>
              <a:lumOff val="40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lvl="0"/>
            <a:r>
              <a:rPr lang="id-ID" dirty="0"/>
              <a:t>Terwujudnya kemitraan dengan dunia usaha, institusi pemerintah, perguruan tinggi dan masyarakat umum;</a:t>
            </a:r>
          </a:p>
        </p:txBody>
      </p:sp>
      <p:sp>
        <p:nvSpPr>
          <p:cNvPr id="11" name="Rectangle 10">
            <a:extLst>
              <a:ext uri="{FF2B5EF4-FFF2-40B4-BE49-F238E27FC236}">
                <a16:creationId xmlns:a16="http://schemas.microsoft.com/office/drawing/2014/main" id="{7A7A7C47-388A-4AEC-9534-BFA95831117A}"/>
              </a:ext>
            </a:extLst>
          </p:cNvPr>
          <p:cNvSpPr/>
          <p:nvPr/>
        </p:nvSpPr>
        <p:spPr>
          <a:xfrm>
            <a:off x="266304" y="5126159"/>
            <a:ext cx="11589329" cy="643271"/>
          </a:xfrm>
          <a:prstGeom prst="rect">
            <a:avLst/>
          </a:prstGeom>
          <a:solidFill>
            <a:schemeClr val="accent6">
              <a:lumMod val="60000"/>
              <a:lumOff val="40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lvl="0"/>
            <a:r>
              <a:rPr lang="id-ID" dirty="0"/>
              <a:t>Meningkatnya budaya kepedulian terhadap masyarakat di kalangan sivitas akademik ITB.</a:t>
            </a:r>
          </a:p>
        </p:txBody>
      </p:sp>
    </p:spTree>
    <p:extLst>
      <p:ext uri="{BB962C8B-B14F-4D97-AF65-F5344CB8AC3E}">
        <p14:creationId xmlns:p14="http://schemas.microsoft.com/office/powerpoint/2010/main" val="358636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
                                        <p:tgtEl>
                                          <p:spTgt spid="7"/>
                                        </p:tgtEl>
                                      </p:cBhvr>
                                    </p:animEffect>
                                    <p:anim calcmode="lin" valueType="num">
                                      <p:cBhvr>
                                        <p:cTn id="8" dur="200" fill="hold"/>
                                        <p:tgtEl>
                                          <p:spTgt spid="7"/>
                                        </p:tgtEl>
                                        <p:attrNameLst>
                                          <p:attrName>ppt_x</p:attrName>
                                        </p:attrNameLst>
                                      </p:cBhvr>
                                      <p:tavLst>
                                        <p:tav tm="0">
                                          <p:val>
                                            <p:strVal val="#ppt_x"/>
                                          </p:val>
                                        </p:tav>
                                        <p:tav tm="100000">
                                          <p:val>
                                            <p:strVal val="#ppt_x"/>
                                          </p:val>
                                        </p:tav>
                                      </p:tavLst>
                                    </p:anim>
                                    <p:anim calcmode="lin" valueType="num">
                                      <p:cBhvr>
                                        <p:cTn id="9" dur="2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200"/>
                                        <p:tgtEl>
                                          <p:spTgt spid="10"/>
                                        </p:tgtEl>
                                      </p:cBhvr>
                                    </p:animEffect>
                                    <p:anim calcmode="lin" valueType="num">
                                      <p:cBhvr>
                                        <p:cTn id="15" dur="200" fill="hold"/>
                                        <p:tgtEl>
                                          <p:spTgt spid="10"/>
                                        </p:tgtEl>
                                        <p:attrNameLst>
                                          <p:attrName>ppt_x</p:attrName>
                                        </p:attrNameLst>
                                      </p:cBhvr>
                                      <p:tavLst>
                                        <p:tav tm="0">
                                          <p:val>
                                            <p:strVal val="#ppt_x"/>
                                          </p:val>
                                        </p:tav>
                                        <p:tav tm="100000">
                                          <p:val>
                                            <p:strVal val="#ppt_x"/>
                                          </p:val>
                                        </p:tav>
                                      </p:tavLst>
                                    </p:anim>
                                    <p:anim calcmode="lin" valueType="num">
                                      <p:cBhvr>
                                        <p:cTn id="16" dur="2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200"/>
                                        <p:tgtEl>
                                          <p:spTgt spid="11"/>
                                        </p:tgtEl>
                                      </p:cBhvr>
                                    </p:animEffect>
                                    <p:anim calcmode="lin" valueType="num">
                                      <p:cBhvr>
                                        <p:cTn id="22" dur="200" fill="hold"/>
                                        <p:tgtEl>
                                          <p:spTgt spid="11"/>
                                        </p:tgtEl>
                                        <p:attrNameLst>
                                          <p:attrName>ppt_x</p:attrName>
                                        </p:attrNameLst>
                                      </p:cBhvr>
                                      <p:tavLst>
                                        <p:tav tm="0">
                                          <p:val>
                                            <p:strVal val="#ppt_x"/>
                                          </p:val>
                                        </p:tav>
                                        <p:tav tm="100000">
                                          <p:val>
                                            <p:strVal val="#ppt_x"/>
                                          </p:val>
                                        </p:tav>
                                      </p:tavLst>
                                    </p:anim>
                                    <p:anim calcmode="lin" valueType="num">
                                      <p:cBhvr>
                                        <p:cTn id="23" dur="2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16D25B8-AAEA-473F-834F-5E4E8B227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4"/>
            <a:ext cx="12188617" cy="6859904"/>
          </a:xfrm>
          <a:prstGeom prst="rect">
            <a:avLst/>
          </a:prstGeom>
        </p:spPr>
      </p:pic>
      <p:sp>
        <p:nvSpPr>
          <p:cNvPr id="6" name="TextBox 5">
            <a:extLst>
              <a:ext uri="{FF2B5EF4-FFF2-40B4-BE49-F238E27FC236}">
                <a16:creationId xmlns:a16="http://schemas.microsoft.com/office/drawing/2014/main" id="{90243EBC-3A7E-4951-BE72-9C03F113AA30}"/>
              </a:ext>
            </a:extLst>
          </p:cNvPr>
          <p:cNvSpPr txBox="1"/>
          <p:nvPr/>
        </p:nvSpPr>
        <p:spPr>
          <a:xfrm>
            <a:off x="7836309" y="226144"/>
            <a:ext cx="4788309" cy="297517"/>
          </a:xfrm>
          <a:prstGeom prst="rect">
            <a:avLst/>
          </a:prstGeom>
          <a:noFill/>
        </p:spPr>
        <p:txBody>
          <a:bodyPr wrap="square" rtlCol="0">
            <a:spAutoFit/>
          </a:bodyPr>
          <a:lstStyle/>
          <a:p>
            <a:r>
              <a:rPr lang="id-ID" sz="2000" baseline="-25000" dirty="0">
                <a:solidFill>
                  <a:srgbClr val="304538"/>
                </a:solidFill>
                <a:latin typeface="TT Commons Bold" panose="02000806030000020004" pitchFamily="2" charset="0"/>
              </a:rPr>
              <a:t>PANDUAN PROGRAM PENGABDIAN MASYARAKAT 2021</a:t>
            </a:r>
            <a:endParaRPr lang="en-ID" sz="2000" baseline="-25000" dirty="0">
              <a:solidFill>
                <a:srgbClr val="304538"/>
              </a:solidFill>
              <a:latin typeface="TT Commons Bold" panose="02000806030000020004" pitchFamily="2" charset="0"/>
            </a:endParaRPr>
          </a:p>
        </p:txBody>
      </p:sp>
      <p:sp>
        <p:nvSpPr>
          <p:cNvPr id="5" name="Title 1">
            <a:extLst>
              <a:ext uri="{FF2B5EF4-FFF2-40B4-BE49-F238E27FC236}">
                <a16:creationId xmlns:a16="http://schemas.microsoft.com/office/drawing/2014/main" id="{023506C5-C975-4D08-8572-A29ED531055D}"/>
              </a:ext>
            </a:extLst>
          </p:cNvPr>
          <p:cNvSpPr txBox="1">
            <a:spLocks/>
          </p:cNvSpPr>
          <p:nvPr/>
        </p:nvSpPr>
        <p:spPr>
          <a:xfrm>
            <a:off x="311727" y="54809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z="3600" b="1" dirty="0">
                <a:solidFill>
                  <a:schemeClr val="bg1"/>
                </a:solidFill>
              </a:rPr>
              <a:t>RUANG LINGKUP PROGRAM</a:t>
            </a:r>
            <a:endParaRPr lang="en-ID" sz="3600" b="1" dirty="0">
              <a:solidFill>
                <a:schemeClr val="bg1"/>
              </a:solidFill>
            </a:endParaRPr>
          </a:p>
        </p:txBody>
      </p:sp>
      <p:sp>
        <p:nvSpPr>
          <p:cNvPr id="10" name="Rectangle 9">
            <a:extLst>
              <a:ext uri="{FF2B5EF4-FFF2-40B4-BE49-F238E27FC236}">
                <a16:creationId xmlns:a16="http://schemas.microsoft.com/office/drawing/2014/main" id="{7A7A7C47-388A-4AEC-9534-BFA95831117A}"/>
              </a:ext>
            </a:extLst>
          </p:cNvPr>
          <p:cNvSpPr/>
          <p:nvPr/>
        </p:nvSpPr>
        <p:spPr>
          <a:xfrm>
            <a:off x="740955" y="1912607"/>
            <a:ext cx="10848082" cy="1046601"/>
          </a:xfrm>
          <a:prstGeom prst="rect">
            <a:avLst/>
          </a:prstGeom>
          <a:solidFill>
            <a:schemeClr val="accent6">
              <a:lumMod val="60000"/>
              <a:lumOff val="40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marL="285750" lvl="0" indent="-285750">
              <a:buFont typeface="Arial" panose="020B0604020202020204" pitchFamily="34" charset="0"/>
              <a:buChar char="•"/>
            </a:pPr>
            <a:r>
              <a:rPr lang="id-ID" sz="2100" b="1" dirty="0"/>
              <a:t>Penerapan karya cipta Pengabdian Masyarakat, yakni: penerapan sains, teknologi tepat guna dan penciptaan karya seni/desain/arsitektur/perencanaan wilayah binaan;</a:t>
            </a:r>
          </a:p>
        </p:txBody>
      </p:sp>
      <p:sp>
        <p:nvSpPr>
          <p:cNvPr id="12" name="Rectangle 11">
            <a:extLst>
              <a:ext uri="{FF2B5EF4-FFF2-40B4-BE49-F238E27FC236}">
                <a16:creationId xmlns:a16="http://schemas.microsoft.com/office/drawing/2014/main" id="{7A7A7C47-388A-4AEC-9534-BFA95831117A}"/>
              </a:ext>
            </a:extLst>
          </p:cNvPr>
          <p:cNvSpPr/>
          <p:nvPr/>
        </p:nvSpPr>
        <p:spPr>
          <a:xfrm>
            <a:off x="740954" y="3115850"/>
            <a:ext cx="10841445" cy="1483244"/>
          </a:xfrm>
          <a:prstGeom prst="rect">
            <a:avLst/>
          </a:prstGeom>
          <a:solidFill>
            <a:schemeClr val="accent6">
              <a:lumMod val="60000"/>
              <a:lumOff val="40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marL="285750" lvl="0" indent="-285750">
              <a:buFont typeface="Arial" panose="020B0604020202020204" pitchFamily="34" charset="0"/>
              <a:buChar char="•"/>
            </a:pPr>
            <a:r>
              <a:rPr lang="en-US" sz="2100" b="1" dirty="0" err="1"/>
              <a:t>Peningkatan</a:t>
            </a:r>
            <a:r>
              <a:rPr lang="en-US" sz="2100" b="1" dirty="0"/>
              <a:t> </a:t>
            </a:r>
            <a:r>
              <a:rPr lang="en-US" sz="2100" b="1" dirty="0" err="1"/>
              <a:t>pengetahuan</a:t>
            </a:r>
            <a:r>
              <a:rPr lang="en-US" sz="2100" b="1" dirty="0"/>
              <a:t> </a:t>
            </a:r>
            <a:r>
              <a:rPr lang="en-US" sz="2100" b="1" dirty="0" err="1"/>
              <a:t>dan</a:t>
            </a:r>
            <a:r>
              <a:rPr lang="en-US" sz="2100" b="1" dirty="0"/>
              <a:t> </a:t>
            </a:r>
            <a:r>
              <a:rPr lang="en-US" sz="2100" b="1" dirty="0" err="1"/>
              <a:t>kapasitas</a:t>
            </a:r>
            <a:r>
              <a:rPr lang="en-US" sz="2100" b="1" dirty="0"/>
              <a:t> </a:t>
            </a:r>
            <a:r>
              <a:rPr lang="en-US" sz="2100" b="1" dirty="0" err="1"/>
              <a:t>masyarakat</a:t>
            </a:r>
            <a:r>
              <a:rPr lang="en-US" sz="2100" b="1" dirty="0"/>
              <a:t> </a:t>
            </a:r>
            <a:r>
              <a:rPr lang="id-ID" sz="2100" b="1" dirty="0"/>
              <a:t>melalui publikasi dalam bentuk karya tulis dan/atau media visual yang dipublikasikan </a:t>
            </a:r>
            <a:r>
              <a:rPr lang="en-US" sz="2100" b="1" dirty="0" err="1"/>
              <a:t>selain</a:t>
            </a:r>
            <a:r>
              <a:rPr lang="en-US" sz="2100" b="1" dirty="0"/>
              <a:t> di </a:t>
            </a:r>
            <a:r>
              <a:rPr lang="id-ID" sz="2100" b="1" dirty="0"/>
              <a:t>jurnal ilmiah, misalnya modul pelatihan, buku tentang penerapan ipteks, </a:t>
            </a:r>
            <a:r>
              <a:rPr lang="en-US" sz="2100" b="1" dirty="0" err="1"/>
              <a:t>opini</a:t>
            </a:r>
            <a:r>
              <a:rPr lang="en-US" sz="2100" b="1" dirty="0"/>
              <a:t>/</a:t>
            </a:r>
            <a:r>
              <a:rPr lang="en-US" sz="2100" b="1" dirty="0" err="1"/>
              <a:t>liputan</a:t>
            </a:r>
            <a:r>
              <a:rPr lang="en-US" sz="2100" b="1" dirty="0"/>
              <a:t> media</a:t>
            </a:r>
            <a:r>
              <a:rPr lang="en-ID" sz="2100" b="1" dirty="0"/>
              <a:t>, </a:t>
            </a:r>
            <a:r>
              <a:rPr lang="en-ID" sz="2100" b="1" dirty="0" err="1"/>
              <a:t>serta</a:t>
            </a:r>
            <a:r>
              <a:rPr lang="en-ID" sz="2100" b="1" dirty="0"/>
              <a:t> video </a:t>
            </a:r>
            <a:r>
              <a:rPr lang="id-ID" sz="2100" b="1" dirty="0"/>
              <a:t>yang dimuat di media </a:t>
            </a:r>
            <a:r>
              <a:rPr lang="en-US" sz="2100" b="1" dirty="0"/>
              <a:t>daring</a:t>
            </a:r>
            <a:r>
              <a:rPr lang="id-ID" sz="2100" b="1" dirty="0"/>
              <a:t>, media sosial, </a:t>
            </a:r>
            <a:r>
              <a:rPr lang="en-ID" sz="2100" b="1" dirty="0" err="1"/>
              <a:t>serta</a:t>
            </a:r>
            <a:r>
              <a:rPr lang="id-ID" sz="2100" b="1" dirty="0"/>
              <a:t> tulisan kuratorial pameran;</a:t>
            </a:r>
          </a:p>
        </p:txBody>
      </p:sp>
      <p:sp>
        <p:nvSpPr>
          <p:cNvPr id="13" name="Rectangle 12">
            <a:extLst>
              <a:ext uri="{FF2B5EF4-FFF2-40B4-BE49-F238E27FC236}">
                <a16:creationId xmlns:a16="http://schemas.microsoft.com/office/drawing/2014/main" id="{7A7A7C47-388A-4AEC-9534-BFA95831117A}"/>
              </a:ext>
            </a:extLst>
          </p:cNvPr>
          <p:cNvSpPr/>
          <p:nvPr/>
        </p:nvSpPr>
        <p:spPr>
          <a:xfrm>
            <a:off x="740955" y="4821884"/>
            <a:ext cx="10841447" cy="1046601"/>
          </a:xfrm>
          <a:prstGeom prst="rect">
            <a:avLst/>
          </a:prstGeom>
          <a:solidFill>
            <a:schemeClr val="accent6">
              <a:lumMod val="60000"/>
              <a:lumOff val="40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marL="285750" lvl="0" indent="-285750">
              <a:buFont typeface="Arial" panose="020B0604020202020204" pitchFamily="34" charset="0"/>
              <a:buChar char="•"/>
            </a:pPr>
            <a:r>
              <a:rPr lang="id-ID" sz="2100" b="1" dirty="0"/>
              <a:t>Kegiatan kepedulian sosial, pendampingan masyarakat melalui konsultansi, penjaminan mutu, perintisan dan peningkatan produktivitas kelompok usaha oleh masyarakat.</a:t>
            </a:r>
          </a:p>
        </p:txBody>
      </p:sp>
    </p:spTree>
    <p:extLst>
      <p:ext uri="{BB962C8B-B14F-4D97-AF65-F5344CB8AC3E}">
        <p14:creationId xmlns:p14="http://schemas.microsoft.com/office/powerpoint/2010/main" val="369196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
                                        <p:tgtEl>
                                          <p:spTgt spid="10"/>
                                        </p:tgtEl>
                                      </p:cBhvr>
                                    </p:animEffect>
                                    <p:anim calcmode="lin" valueType="num">
                                      <p:cBhvr>
                                        <p:cTn id="8" dur="200" fill="hold"/>
                                        <p:tgtEl>
                                          <p:spTgt spid="10"/>
                                        </p:tgtEl>
                                        <p:attrNameLst>
                                          <p:attrName>ppt_x</p:attrName>
                                        </p:attrNameLst>
                                      </p:cBhvr>
                                      <p:tavLst>
                                        <p:tav tm="0">
                                          <p:val>
                                            <p:strVal val="#ppt_x"/>
                                          </p:val>
                                        </p:tav>
                                        <p:tav tm="100000">
                                          <p:val>
                                            <p:strVal val="#ppt_x"/>
                                          </p:val>
                                        </p:tav>
                                      </p:tavLst>
                                    </p:anim>
                                    <p:anim calcmode="lin" valueType="num">
                                      <p:cBhvr>
                                        <p:cTn id="9" dur="2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200"/>
                                        <p:tgtEl>
                                          <p:spTgt spid="12"/>
                                        </p:tgtEl>
                                      </p:cBhvr>
                                    </p:animEffect>
                                    <p:anim calcmode="lin" valueType="num">
                                      <p:cBhvr>
                                        <p:cTn id="15" dur="200" fill="hold"/>
                                        <p:tgtEl>
                                          <p:spTgt spid="12"/>
                                        </p:tgtEl>
                                        <p:attrNameLst>
                                          <p:attrName>ppt_x</p:attrName>
                                        </p:attrNameLst>
                                      </p:cBhvr>
                                      <p:tavLst>
                                        <p:tav tm="0">
                                          <p:val>
                                            <p:strVal val="#ppt_x"/>
                                          </p:val>
                                        </p:tav>
                                        <p:tav tm="100000">
                                          <p:val>
                                            <p:strVal val="#ppt_x"/>
                                          </p:val>
                                        </p:tav>
                                      </p:tavLst>
                                    </p:anim>
                                    <p:anim calcmode="lin" valueType="num">
                                      <p:cBhvr>
                                        <p:cTn id="16" dur="2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
                                        <p:tgtEl>
                                          <p:spTgt spid="13"/>
                                        </p:tgtEl>
                                      </p:cBhvr>
                                    </p:animEffect>
                                    <p:anim calcmode="lin" valueType="num">
                                      <p:cBhvr>
                                        <p:cTn id="22" dur="200" fill="hold"/>
                                        <p:tgtEl>
                                          <p:spTgt spid="13"/>
                                        </p:tgtEl>
                                        <p:attrNameLst>
                                          <p:attrName>ppt_x</p:attrName>
                                        </p:attrNameLst>
                                      </p:cBhvr>
                                      <p:tavLst>
                                        <p:tav tm="0">
                                          <p:val>
                                            <p:strVal val="#ppt_x"/>
                                          </p:val>
                                        </p:tav>
                                        <p:tav tm="100000">
                                          <p:val>
                                            <p:strVal val="#ppt_x"/>
                                          </p:val>
                                        </p:tav>
                                      </p:tavLst>
                                    </p:anim>
                                    <p:anim calcmode="lin" valueType="num">
                                      <p:cBhvr>
                                        <p:cTn id="23" dur="2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3FFFEE4-6BCF-7148-80AF-0E81E49868B2}"/>
              </a:ext>
            </a:extLst>
          </p:cNvPr>
          <p:cNvGrpSpPr/>
          <p:nvPr/>
        </p:nvGrpSpPr>
        <p:grpSpPr>
          <a:xfrm>
            <a:off x="0" y="-1904"/>
            <a:ext cx="12624618" cy="6859904"/>
            <a:chOff x="0" y="-1904"/>
            <a:chExt cx="12624618" cy="6859904"/>
          </a:xfrm>
        </p:grpSpPr>
        <p:pic>
          <p:nvPicPr>
            <p:cNvPr id="15" name="Picture 14">
              <a:extLst>
                <a:ext uri="{FF2B5EF4-FFF2-40B4-BE49-F238E27FC236}">
                  <a16:creationId xmlns:a16="http://schemas.microsoft.com/office/drawing/2014/main" id="{9830F4DC-70FA-694F-8F60-3A1257A7FE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4"/>
              <a:ext cx="12188617" cy="6859904"/>
            </a:xfrm>
            <a:prstGeom prst="rect">
              <a:avLst/>
            </a:prstGeom>
          </p:spPr>
        </p:pic>
        <p:sp>
          <p:nvSpPr>
            <p:cNvPr id="16" name="TextBox 15">
              <a:extLst>
                <a:ext uri="{FF2B5EF4-FFF2-40B4-BE49-F238E27FC236}">
                  <a16:creationId xmlns:a16="http://schemas.microsoft.com/office/drawing/2014/main" id="{3E21F97A-3C10-7940-90CD-257AB1E5DCCC}"/>
                </a:ext>
              </a:extLst>
            </p:cNvPr>
            <p:cNvSpPr txBox="1"/>
            <p:nvPr/>
          </p:nvSpPr>
          <p:spPr>
            <a:xfrm>
              <a:off x="7836309" y="226144"/>
              <a:ext cx="4788309" cy="297517"/>
            </a:xfrm>
            <a:prstGeom prst="rect">
              <a:avLst/>
            </a:prstGeom>
            <a:noFill/>
          </p:spPr>
          <p:txBody>
            <a:bodyPr wrap="square" rtlCol="0">
              <a:spAutoFit/>
            </a:bodyPr>
            <a:lstStyle/>
            <a:p>
              <a:r>
                <a:rPr lang="id-ID" sz="2000" baseline="-25000" dirty="0">
                  <a:solidFill>
                    <a:srgbClr val="304538"/>
                  </a:solidFill>
                  <a:latin typeface="TT Commons Bold" panose="02000806030000020004" pitchFamily="2" charset="0"/>
                </a:rPr>
                <a:t>PANDUAN PROGRAM PENGABDIAN MASYARAKAT 2022</a:t>
              </a:r>
              <a:endParaRPr lang="en-ID" sz="2000" baseline="-25000" dirty="0">
                <a:solidFill>
                  <a:srgbClr val="304538"/>
                </a:solidFill>
                <a:latin typeface="TT Commons Bold" panose="02000806030000020004" pitchFamily="2" charset="0"/>
              </a:endParaRPr>
            </a:p>
          </p:txBody>
        </p:sp>
        <p:sp>
          <p:nvSpPr>
            <p:cNvPr id="17" name="Rectangle 16">
              <a:extLst>
                <a:ext uri="{FF2B5EF4-FFF2-40B4-BE49-F238E27FC236}">
                  <a16:creationId xmlns:a16="http://schemas.microsoft.com/office/drawing/2014/main" id="{7C13B7C8-9F95-FB45-A5A7-6D9F71C3049D}"/>
                </a:ext>
              </a:extLst>
            </p:cNvPr>
            <p:cNvSpPr/>
            <p:nvPr/>
          </p:nvSpPr>
          <p:spPr>
            <a:xfrm>
              <a:off x="0" y="6215605"/>
              <a:ext cx="12192000" cy="642395"/>
            </a:xfrm>
            <a:prstGeom prst="rect">
              <a:avLst/>
            </a:prstGeom>
            <a:solidFill>
              <a:srgbClr val="2F44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le 1">
            <a:extLst>
              <a:ext uri="{FF2B5EF4-FFF2-40B4-BE49-F238E27FC236}">
                <a16:creationId xmlns:a16="http://schemas.microsoft.com/office/drawing/2014/main" id="{E62548D3-DDAA-4C75-8FF6-C80901B5BCB5}"/>
              </a:ext>
            </a:extLst>
          </p:cNvPr>
          <p:cNvSpPr>
            <a:spLocks noGrp="1"/>
          </p:cNvSpPr>
          <p:nvPr>
            <p:ph type="title"/>
          </p:nvPr>
        </p:nvSpPr>
        <p:spPr>
          <a:xfrm>
            <a:off x="311727" y="548098"/>
            <a:ext cx="10515600" cy="1325563"/>
          </a:xfrm>
        </p:spPr>
        <p:txBody>
          <a:bodyPr>
            <a:normAutofit/>
          </a:bodyPr>
          <a:lstStyle/>
          <a:p>
            <a:r>
              <a:rPr lang="id-ID" sz="3000" b="1" dirty="0">
                <a:solidFill>
                  <a:schemeClr val="bg1"/>
                </a:solidFill>
              </a:rPr>
              <a:t>PRIORITAS MASALAH PENGABDIAN MASYARAKAT</a:t>
            </a:r>
            <a:endParaRPr lang="en-ID" sz="3000" b="1" dirty="0">
              <a:solidFill>
                <a:schemeClr val="bg1"/>
              </a:solidFill>
            </a:endParaRPr>
          </a:p>
        </p:txBody>
      </p:sp>
      <p:sp>
        <p:nvSpPr>
          <p:cNvPr id="10" name="Rectangle 9">
            <a:extLst>
              <a:ext uri="{FF2B5EF4-FFF2-40B4-BE49-F238E27FC236}">
                <a16:creationId xmlns:a16="http://schemas.microsoft.com/office/drawing/2014/main" id="{D05C54BC-011C-4753-83A6-86332DBD2162}"/>
              </a:ext>
            </a:extLst>
          </p:cNvPr>
          <p:cNvSpPr/>
          <p:nvPr/>
        </p:nvSpPr>
        <p:spPr>
          <a:xfrm>
            <a:off x="713707" y="2898707"/>
            <a:ext cx="2410691" cy="203942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dirty="0" err="1"/>
              <a:t>Pemberdayaan</a:t>
            </a:r>
            <a:r>
              <a:rPr lang="en-ID" dirty="0"/>
              <a:t> Wilayah/</a:t>
            </a:r>
            <a:r>
              <a:rPr lang="en-ID" dirty="0" err="1"/>
              <a:t>Desa</a:t>
            </a:r>
            <a:r>
              <a:rPr lang="en-ID" dirty="0"/>
              <a:t> </a:t>
            </a:r>
            <a:r>
              <a:rPr lang="en-ID" dirty="0" err="1"/>
              <a:t>Binaan</a:t>
            </a:r>
            <a:endParaRPr lang="en-ID" sz="2800" b="1" dirty="0">
              <a:effectLst/>
              <a:latin typeface="+mj-lt"/>
              <a:ea typeface="MS Mincho" panose="02020609040205080304" pitchFamily="49" charset="-128"/>
              <a:cs typeface="Tahoma" panose="020B0604030504040204" pitchFamily="34" charset="0"/>
            </a:endParaRPr>
          </a:p>
        </p:txBody>
      </p:sp>
      <p:sp>
        <p:nvSpPr>
          <p:cNvPr id="11" name="Rectangle 10">
            <a:extLst>
              <a:ext uri="{FF2B5EF4-FFF2-40B4-BE49-F238E27FC236}">
                <a16:creationId xmlns:a16="http://schemas.microsoft.com/office/drawing/2014/main" id="{D05C54BC-011C-4753-83A6-86332DBD2162}"/>
              </a:ext>
            </a:extLst>
          </p:cNvPr>
          <p:cNvSpPr/>
          <p:nvPr/>
        </p:nvSpPr>
        <p:spPr>
          <a:xfrm>
            <a:off x="3519874" y="2898707"/>
            <a:ext cx="2410691" cy="203942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dirty="0" err="1"/>
              <a:t>Reaktivasi</a:t>
            </a:r>
            <a:r>
              <a:rPr lang="en-ID" dirty="0"/>
              <a:t> </a:t>
            </a:r>
            <a:r>
              <a:rPr lang="en-ID" dirty="0" err="1"/>
              <a:t>Ekonomi</a:t>
            </a:r>
            <a:r>
              <a:rPr lang="en-ID" dirty="0"/>
              <a:t> </a:t>
            </a:r>
            <a:r>
              <a:rPr lang="en-ID" dirty="0" err="1"/>
              <a:t>dalam</a:t>
            </a:r>
            <a:r>
              <a:rPr lang="en-ID" dirty="0"/>
              <a:t> </a:t>
            </a:r>
            <a:r>
              <a:rPr lang="en-ID" dirty="0" err="1"/>
              <a:t>Kerangka</a:t>
            </a:r>
            <a:r>
              <a:rPr lang="en-ID" dirty="0"/>
              <a:t> </a:t>
            </a:r>
            <a:r>
              <a:rPr lang="en-ID" dirty="0" err="1"/>
              <a:t>Adaptasi</a:t>
            </a:r>
            <a:r>
              <a:rPr lang="en-ID" dirty="0"/>
              <a:t> </a:t>
            </a:r>
            <a:r>
              <a:rPr lang="en-ID" dirty="0" err="1"/>
              <a:t>Kebiasaan</a:t>
            </a:r>
            <a:r>
              <a:rPr lang="en-ID" dirty="0"/>
              <a:t> </a:t>
            </a:r>
            <a:r>
              <a:rPr lang="en-ID" dirty="0" err="1"/>
              <a:t>Baru</a:t>
            </a:r>
            <a:r>
              <a:rPr lang="en-ID" dirty="0"/>
              <a:t> (AKB)</a:t>
            </a:r>
            <a:endParaRPr lang="en-ID" sz="2800" b="1" dirty="0">
              <a:ea typeface="MS Mincho" panose="02020609040205080304" pitchFamily="49" charset="-128"/>
              <a:cs typeface="Tahoma" panose="020B0604030504040204" pitchFamily="34" charset="0"/>
            </a:endParaRPr>
          </a:p>
        </p:txBody>
      </p:sp>
      <p:sp>
        <p:nvSpPr>
          <p:cNvPr id="12" name="Rectangle 11">
            <a:extLst>
              <a:ext uri="{FF2B5EF4-FFF2-40B4-BE49-F238E27FC236}">
                <a16:creationId xmlns:a16="http://schemas.microsoft.com/office/drawing/2014/main" id="{D05C54BC-011C-4753-83A6-86332DBD2162}"/>
              </a:ext>
            </a:extLst>
          </p:cNvPr>
          <p:cNvSpPr/>
          <p:nvPr/>
        </p:nvSpPr>
        <p:spPr>
          <a:xfrm>
            <a:off x="6301804" y="2898707"/>
            <a:ext cx="2410691" cy="203942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dirty="0" err="1"/>
              <a:t>Mitigasi</a:t>
            </a:r>
            <a:r>
              <a:rPr lang="en-ID" dirty="0"/>
              <a:t>, </a:t>
            </a:r>
            <a:r>
              <a:rPr lang="en-ID" dirty="0" err="1"/>
              <a:t>Adaptasi</a:t>
            </a:r>
            <a:r>
              <a:rPr lang="en-ID" dirty="0"/>
              <a:t> dan </a:t>
            </a:r>
            <a:r>
              <a:rPr lang="en-ID" dirty="0" err="1"/>
              <a:t>Penanggulangan</a:t>
            </a:r>
            <a:r>
              <a:rPr lang="en-ID" dirty="0"/>
              <a:t> </a:t>
            </a:r>
            <a:r>
              <a:rPr lang="en-ID" dirty="0" err="1"/>
              <a:t>Bencana</a:t>
            </a:r>
            <a:r>
              <a:rPr lang="en-ID" dirty="0"/>
              <a:t> </a:t>
            </a:r>
            <a:endParaRPr lang="en-ID" sz="2800" b="1" dirty="0">
              <a:ea typeface="MS Mincho" panose="02020609040205080304" pitchFamily="49" charset="-128"/>
              <a:cs typeface="Tahoma" panose="020B0604030504040204" pitchFamily="34" charset="0"/>
            </a:endParaRPr>
          </a:p>
        </p:txBody>
      </p:sp>
      <p:sp>
        <p:nvSpPr>
          <p:cNvPr id="13" name="Rectangle 12">
            <a:extLst>
              <a:ext uri="{FF2B5EF4-FFF2-40B4-BE49-F238E27FC236}">
                <a16:creationId xmlns:a16="http://schemas.microsoft.com/office/drawing/2014/main" id="{D05C54BC-011C-4753-83A6-86332DBD2162}"/>
              </a:ext>
            </a:extLst>
          </p:cNvPr>
          <p:cNvSpPr/>
          <p:nvPr/>
        </p:nvSpPr>
        <p:spPr>
          <a:xfrm>
            <a:off x="9225436" y="2874952"/>
            <a:ext cx="2410691" cy="203942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dirty="0" err="1"/>
              <a:t>Industri</a:t>
            </a:r>
            <a:r>
              <a:rPr lang="en-ID" dirty="0"/>
              <a:t> </a:t>
            </a:r>
            <a:r>
              <a:rPr lang="en-ID" dirty="0" err="1"/>
              <a:t>Kreatif</a:t>
            </a:r>
            <a:r>
              <a:rPr lang="en-ID" dirty="0"/>
              <a:t> </a:t>
            </a:r>
            <a:r>
              <a:rPr lang="en-ID" dirty="0" err="1"/>
              <a:t>dan</a:t>
            </a:r>
            <a:r>
              <a:rPr lang="en-ID" dirty="0"/>
              <a:t> </a:t>
            </a:r>
            <a:r>
              <a:rPr lang="en-ID" dirty="0" err="1"/>
              <a:t>Pariwisata</a:t>
            </a:r>
            <a:endParaRPr lang="en-ID" sz="2800" dirty="0">
              <a:effectLst/>
              <a:latin typeface="+mj-lt"/>
              <a:ea typeface="MS Mincho" panose="02020609040205080304" pitchFamily="49" charset="-128"/>
              <a:cs typeface="Tahoma" panose="020B0604030504040204" pitchFamily="34" charset="0"/>
            </a:endParaRPr>
          </a:p>
        </p:txBody>
      </p:sp>
    </p:spTree>
    <p:extLst>
      <p:ext uri="{BB962C8B-B14F-4D97-AF65-F5344CB8AC3E}">
        <p14:creationId xmlns:p14="http://schemas.microsoft.com/office/powerpoint/2010/main" val="419769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
                                        <p:tgtEl>
                                          <p:spTgt spid="10"/>
                                        </p:tgtEl>
                                      </p:cBhvr>
                                    </p:animEffect>
                                    <p:anim calcmode="lin" valueType="num">
                                      <p:cBhvr>
                                        <p:cTn id="8" dur="200" fill="hold"/>
                                        <p:tgtEl>
                                          <p:spTgt spid="10"/>
                                        </p:tgtEl>
                                        <p:attrNameLst>
                                          <p:attrName>ppt_x</p:attrName>
                                        </p:attrNameLst>
                                      </p:cBhvr>
                                      <p:tavLst>
                                        <p:tav tm="0">
                                          <p:val>
                                            <p:strVal val="#ppt_x"/>
                                          </p:val>
                                        </p:tav>
                                        <p:tav tm="100000">
                                          <p:val>
                                            <p:strVal val="#ppt_x"/>
                                          </p:val>
                                        </p:tav>
                                      </p:tavLst>
                                    </p:anim>
                                    <p:anim calcmode="lin" valueType="num">
                                      <p:cBhvr>
                                        <p:cTn id="9" dur="2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200"/>
                                        <p:tgtEl>
                                          <p:spTgt spid="11"/>
                                        </p:tgtEl>
                                      </p:cBhvr>
                                    </p:animEffect>
                                    <p:anim calcmode="lin" valueType="num">
                                      <p:cBhvr>
                                        <p:cTn id="15" dur="200" fill="hold"/>
                                        <p:tgtEl>
                                          <p:spTgt spid="11"/>
                                        </p:tgtEl>
                                        <p:attrNameLst>
                                          <p:attrName>ppt_x</p:attrName>
                                        </p:attrNameLst>
                                      </p:cBhvr>
                                      <p:tavLst>
                                        <p:tav tm="0">
                                          <p:val>
                                            <p:strVal val="#ppt_x"/>
                                          </p:val>
                                        </p:tav>
                                        <p:tav tm="100000">
                                          <p:val>
                                            <p:strVal val="#ppt_x"/>
                                          </p:val>
                                        </p:tav>
                                      </p:tavLst>
                                    </p:anim>
                                    <p:anim calcmode="lin" valueType="num">
                                      <p:cBhvr>
                                        <p:cTn id="16" dur="2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200"/>
                                        <p:tgtEl>
                                          <p:spTgt spid="12"/>
                                        </p:tgtEl>
                                      </p:cBhvr>
                                    </p:animEffect>
                                    <p:anim calcmode="lin" valueType="num">
                                      <p:cBhvr>
                                        <p:cTn id="22" dur="200" fill="hold"/>
                                        <p:tgtEl>
                                          <p:spTgt spid="12"/>
                                        </p:tgtEl>
                                        <p:attrNameLst>
                                          <p:attrName>ppt_x</p:attrName>
                                        </p:attrNameLst>
                                      </p:cBhvr>
                                      <p:tavLst>
                                        <p:tav tm="0">
                                          <p:val>
                                            <p:strVal val="#ppt_x"/>
                                          </p:val>
                                        </p:tav>
                                        <p:tav tm="100000">
                                          <p:val>
                                            <p:strVal val="#ppt_x"/>
                                          </p:val>
                                        </p:tav>
                                      </p:tavLst>
                                    </p:anim>
                                    <p:anim calcmode="lin" valueType="num">
                                      <p:cBhvr>
                                        <p:cTn id="23" dur="2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200"/>
                                        <p:tgtEl>
                                          <p:spTgt spid="13"/>
                                        </p:tgtEl>
                                      </p:cBhvr>
                                    </p:animEffect>
                                    <p:anim calcmode="lin" valueType="num">
                                      <p:cBhvr>
                                        <p:cTn id="29" dur="200" fill="hold"/>
                                        <p:tgtEl>
                                          <p:spTgt spid="13"/>
                                        </p:tgtEl>
                                        <p:attrNameLst>
                                          <p:attrName>ppt_x</p:attrName>
                                        </p:attrNameLst>
                                      </p:cBhvr>
                                      <p:tavLst>
                                        <p:tav tm="0">
                                          <p:val>
                                            <p:strVal val="#ppt_x"/>
                                          </p:val>
                                        </p:tav>
                                        <p:tav tm="100000">
                                          <p:val>
                                            <p:strVal val="#ppt_x"/>
                                          </p:val>
                                        </p:tav>
                                      </p:tavLst>
                                    </p:anim>
                                    <p:anim calcmode="lin" valueType="num">
                                      <p:cBhvr>
                                        <p:cTn id="30" dur="2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D3D0574-1E40-DB4D-9DC5-1F96EEAA1099}"/>
              </a:ext>
            </a:extLst>
          </p:cNvPr>
          <p:cNvGrpSpPr/>
          <p:nvPr/>
        </p:nvGrpSpPr>
        <p:grpSpPr>
          <a:xfrm>
            <a:off x="0" y="-1904"/>
            <a:ext cx="12624618" cy="6859904"/>
            <a:chOff x="0" y="-1904"/>
            <a:chExt cx="12624618" cy="6859904"/>
          </a:xfrm>
        </p:grpSpPr>
        <p:pic>
          <p:nvPicPr>
            <p:cNvPr id="12" name="Picture 11">
              <a:extLst>
                <a:ext uri="{FF2B5EF4-FFF2-40B4-BE49-F238E27FC236}">
                  <a16:creationId xmlns:a16="http://schemas.microsoft.com/office/drawing/2014/main" id="{448D08D4-B7BF-584E-817F-62663AD610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4"/>
              <a:ext cx="12188617" cy="6859904"/>
            </a:xfrm>
            <a:prstGeom prst="rect">
              <a:avLst/>
            </a:prstGeom>
          </p:spPr>
        </p:pic>
        <p:sp>
          <p:nvSpPr>
            <p:cNvPr id="13" name="TextBox 12">
              <a:extLst>
                <a:ext uri="{FF2B5EF4-FFF2-40B4-BE49-F238E27FC236}">
                  <a16:creationId xmlns:a16="http://schemas.microsoft.com/office/drawing/2014/main" id="{37E7E82B-563A-604F-B663-73C15ADA408C}"/>
                </a:ext>
              </a:extLst>
            </p:cNvPr>
            <p:cNvSpPr txBox="1"/>
            <p:nvPr/>
          </p:nvSpPr>
          <p:spPr>
            <a:xfrm>
              <a:off x="7836309" y="226144"/>
              <a:ext cx="4788309" cy="297517"/>
            </a:xfrm>
            <a:prstGeom prst="rect">
              <a:avLst/>
            </a:prstGeom>
            <a:noFill/>
          </p:spPr>
          <p:txBody>
            <a:bodyPr wrap="square" rtlCol="0">
              <a:spAutoFit/>
            </a:bodyPr>
            <a:lstStyle/>
            <a:p>
              <a:r>
                <a:rPr lang="id-ID" sz="2000" baseline="-25000" dirty="0">
                  <a:solidFill>
                    <a:srgbClr val="304538"/>
                  </a:solidFill>
                  <a:latin typeface="TT Commons Bold" panose="02000806030000020004" pitchFamily="2" charset="0"/>
                </a:rPr>
                <a:t>PANDUAN PROGRAM PENGABDIAN MASYARAKAT 2022</a:t>
              </a:r>
              <a:endParaRPr lang="en-ID" sz="2000" baseline="-25000" dirty="0">
                <a:solidFill>
                  <a:srgbClr val="304538"/>
                </a:solidFill>
                <a:latin typeface="TT Commons Bold" panose="02000806030000020004" pitchFamily="2" charset="0"/>
              </a:endParaRPr>
            </a:p>
          </p:txBody>
        </p:sp>
        <p:sp>
          <p:nvSpPr>
            <p:cNvPr id="14" name="Rectangle 13">
              <a:extLst>
                <a:ext uri="{FF2B5EF4-FFF2-40B4-BE49-F238E27FC236}">
                  <a16:creationId xmlns:a16="http://schemas.microsoft.com/office/drawing/2014/main" id="{C2F91639-85C2-9A48-875E-388E224482FD}"/>
                </a:ext>
              </a:extLst>
            </p:cNvPr>
            <p:cNvSpPr/>
            <p:nvPr/>
          </p:nvSpPr>
          <p:spPr>
            <a:xfrm>
              <a:off x="0" y="6215605"/>
              <a:ext cx="12192000" cy="642395"/>
            </a:xfrm>
            <a:prstGeom prst="rect">
              <a:avLst/>
            </a:prstGeom>
            <a:solidFill>
              <a:srgbClr val="2F44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le 1">
            <a:extLst>
              <a:ext uri="{FF2B5EF4-FFF2-40B4-BE49-F238E27FC236}">
                <a16:creationId xmlns:a16="http://schemas.microsoft.com/office/drawing/2014/main" id="{E62548D3-DDAA-4C75-8FF6-C80901B5BCB5}"/>
              </a:ext>
            </a:extLst>
          </p:cNvPr>
          <p:cNvSpPr>
            <a:spLocks noGrp="1"/>
          </p:cNvSpPr>
          <p:nvPr>
            <p:ph type="title"/>
          </p:nvPr>
        </p:nvSpPr>
        <p:spPr>
          <a:xfrm>
            <a:off x="311727" y="548098"/>
            <a:ext cx="10515600" cy="1325563"/>
          </a:xfrm>
        </p:spPr>
        <p:txBody>
          <a:bodyPr>
            <a:normAutofit/>
          </a:bodyPr>
          <a:lstStyle/>
          <a:p>
            <a:r>
              <a:rPr lang="id-ID" sz="3600" b="1" dirty="0">
                <a:solidFill>
                  <a:schemeClr val="bg1"/>
                </a:solidFill>
              </a:rPr>
              <a:t>PENDANAAN</a:t>
            </a:r>
            <a:endParaRPr lang="en-ID" sz="3600" b="1" dirty="0">
              <a:solidFill>
                <a:schemeClr val="bg1"/>
              </a:solidFill>
            </a:endParaRPr>
          </a:p>
        </p:txBody>
      </p:sp>
      <p:sp>
        <p:nvSpPr>
          <p:cNvPr id="9" name="TextBox 8">
            <a:extLst>
              <a:ext uri="{FF2B5EF4-FFF2-40B4-BE49-F238E27FC236}">
                <a16:creationId xmlns:a16="http://schemas.microsoft.com/office/drawing/2014/main" id="{F7B84157-B00D-1F49-B48F-A49FC00D82D7}"/>
              </a:ext>
            </a:extLst>
          </p:cNvPr>
          <p:cNvSpPr txBox="1"/>
          <p:nvPr/>
        </p:nvSpPr>
        <p:spPr>
          <a:xfrm>
            <a:off x="701748" y="2415109"/>
            <a:ext cx="10611293" cy="2677656"/>
          </a:xfrm>
          <a:prstGeom prst="rect">
            <a:avLst/>
          </a:prstGeom>
          <a:noFill/>
        </p:spPr>
        <p:txBody>
          <a:bodyPr wrap="square" rtlCol="0">
            <a:spAutoFit/>
          </a:bodyPr>
          <a:lstStyle/>
          <a:p>
            <a:pPr marL="285750" indent="-285750">
              <a:buFont typeface="Wingdings" pitchFamily="2" charset="2"/>
              <a:buChar char="§"/>
            </a:pPr>
            <a:r>
              <a:rPr lang="id-ID" sz="2400" b="1"/>
              <a:t>Setiap dosen dapat mengusulkan lebih dari satu proposal, walaupun beberapa proposal tersebut memenuhi kriteria, hanya satu proposal per dosen yang dapat dibiayai.</a:t>
            </a:r>
          </a:p>
          <a:p>
            <a:pPr marL="285750" indent="-285750">
              <a:buFont typeface="Wingdings" pitchFamily="2" charset="2"/>
              <a:buChar char="§"/>
            </a:pPr>
            <a:endParaRPr lang="id-ID" sz="2400" b="1"/>
          </a:p>
          <a:p>
            <a:pPr marL="285750" indent="-285750">
              <a:buFont typeface="Wingdings" pitchFamily="2" charset="2"/>
              <a:buChar char="§"/>
            </a:pPr>
            <a:r>
              <a:rPr lang="id-ID" sz="2400" b="1"/>
              <a:t>Satu dosen hanya dapat terlibat maksimum di 3 kegiatan untuk satu skema, yakni menjadi ketua di satu kegiatan, dan 2 anggota di kegiatan lainnya, atau menjadi anggota di 3 kegiatan yang berbeda.</a:t>
            </a:r>
            <a:r>
              <a:rPr lang="id-ID" sz="2400"/>
              <a:t> </a:t>
            </a:r>
            <a:endParaRPr lang="en-US" sz="2400"/>
          </a:p>
        </p:txBody>
      </p:sp>
    </p:spTree>
    <p:extLst>
      <p:ext uri="{BB962C8B-B14F-4D97-AF65-F5344CB8AC3E}">
        <p14:creationId xmlns:p14="http://schemas.microsoft.com/office/powerpoint/2010/main" val="1108598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4310B42-2F9E-44FA-A115-A4443969D4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4"/>
            <a:ext cx="12188617" cy="6859904"/>
          </a:xfrm>
          <a:prstGeom prst="rect">
            <a:avLst/>
          </a:prstGeom>
        </p:spPr>
      </p:pic>
      <p:sp>
        <p:nvSpPr>
          <p:cNvPr id="6" name="TextBox 5">
            <a:extLst>
              <a:ext uri="{FF2B5EF4-FFF2-40B4-BE49-F238E27FC236}">
                <a16:creationId xmlns:a16="http://schemas.microsoft.com/office/drawing/2014/main" id="{90243EBC-3A7E-4951-BE72-9C03F113AA30}"/>
              </a:ext>
            </a:extLst>
          </p:cNvPr>
          <p:cNvSpPr txBox="1"/>
          <p:nvPr/>
        </p:nvSpPr>
        <p:spPr>
          <a:xfrm>
            <a:off x="7836309" y="226144"/>
            <a:ext cx="4788309" cy="297517"/>
          </a:xfrm>
          <a:prstGeom prst="rect">
            <a:avLst/>
          </a:prstGeom>
          <a:noFill/>
        </p:spPr>
        <p:txBody>
          <a:bodyPr wrap="square" rtlCol="0">
            <a:spAutoFit/>
          </a:bodyPr>
          <a:lstStyle/>
          <a:p>
            <a:r>
              <a:rPr lang="id-ID" sz="2000" baseline="-25000" dirty="0">
                <a:solidFill>
                  <a:srgbClr val="304538"/>
                </a:solidFill>
                <a:latin typeface="TT Commons Bold" panose="02000806030000020004" pitchFamily="2" charset="0"/>
              </a:rPr>
              <a:t>PANDUAN PROGRAM PENGABDIAN MASYARAKAT 2021</a:t>
            </a:r>
            <a:endParaRPr lang="en-ID" sz="2000" baseline="-25000" dirty="0">
              <a:solidFill>
                <a:srgbClr val="304538"/>
              </a:solidFill>
              <a:latin typeface="TT Commons Bold" panose="02000806030000020004" pitchFamily="2" charset="0"/>
            </a:endParaRPr>
          </a:p>
        </p:txBody>
      </p:sp>
      <p:sp>
        <p:nvSpPr>
          <p:cNvPr id="5" name="Title 1">
            <a:extLst>
              <a:ext uri="{FF2B5EF4-FFF2-40B4-BE49-F238E27FC236}">
                <a16:creationId xmlns:a16="http://schemas.microsoft.com/office/drawing/2014/main" id="{E62548D3-DDAA-4C75-8FF6-C80901B5BCB5}"/>
              </a:ext>
            </a:extLst>
          </p:cNvPr>
          <p:cNvSpPr>
            <a:spLocks noGrp="1"/>
          </p:cNvSpPr>
          <p:nvPr>
            <p:ph type="title"/>
          </p:nvPr>
        </p:nvSpPr>
        <p:spPr>
          <a:xfrm>
            <a:off x="311727" y="548098"/>
            <a:ext cx="10515600" cy="1325563"/>
          </a:xfrm>
        </p:spPr>
        <p:txBody>
          <a:bodyPr>
            <a:normAutofit/>
          </a:bodyPr>
          <a:lstStyle/>
          <a:p>
            <a:r>
              <a:rPr lang="id-ID" sz="3600" b="1" dirty="0">
                <a:solidFill>
                  <a:schemeClr val="bg1"/>
                </a:solidFill>
              </a:rPr>
              <a:t>PENDANAAN</a:t>
            </a:r>
            <a:endParaRPr lang="en-ID" sz="3600" b="1" dirty="0">
              <a:solidFill>
                <a:schemeClr val="bg1"/>
              </a:solidFill>
            </a:endParaRPr>
          </a:p>
        </p:txBody>
      </p:sp>
      <p:graphicFrame>
        <p:nvGraphicFramePr>
          <p:cNvPr id="7" name="Content Placeholder 3"/>
          <p:cNvGraphicFramePr>
            <a:graphicFrameLocks noGrp="1"/>
          </p:cNvGraphicFramePr>
          <p:nvPr>
            <p:ph idx="1"/>
          </p:nvPr>
        </p:nvGraphicFramePr>
        <p:xfrm>
          <a:off x="0" y="1620538"/>
          <a:ext cx="12192000" cy="5237463"/>
        </p:xfrm>
        <a:graphic>
          <a:graphicData uri="http://schemas.openxmlformats.org/drawingml/2006/table">
            <a:tbl>
              <a:tblPr firstRow="1" bandRow="1">
                <a:tableStyleId>{5C22544A-7EE6-4342-B048-85BDC9FD1C3A}</a:tableStyleId>
              </a:tblPr>
              <a:tblGrid>
                <a:gridCol w="3430818">
                  <a:extLst>
                    <a:ext uri="{9D8B030D-6E8A-4147-A177-3AD203B41FA5}">
                      <a16:colId xmlns:a16="http://schemas.microsoft.com/office/drawing/2014/main" val="20000"/>
                    </a:ext>
                  </a:extLst>
                </a:gridCol>
                <a:gridCol w="1944631">
                  <a:extLst>
                    <a:ext uri="{9D8B030D-6E8A-4147-A177-3AD203B41FA5}">
                      <a16:colId xmlns:a16="http://schemas.microsoft.com/office/drawing/2014/main" val="20002"/>
                    </a:ext>
                  </a:extLst>
                </a:gridCol>
                <a:gridCol w="6816551">
                  <a:extLst>
                    <a:ext uri="{9D8B030D-6E8A-4147-A177-3AD203B41FA5}">
                      <a16:colId xmlns:a16="http://schemas.microsoft.com/office/drawing/2014/main" val="1392241507"/>
                    </a:ext>
                  </a:extLst>
                </a:gridCol>
              </a:tblGrid>
              <a:tr h="503297">
                <a:tc>
                  <a:txBody>
                    <a:bodyPr/>
                    <a:lstStyle/>
                    <a:p>
                      <a:pPr algn="ctr"/>
                      <a:r>
                        <a:rPr lang="en-US" dirty="0"/>
                        <a:t>LINGKAR</a:t>
                      </a:r>
                    </a:p>
                  </a:txBody>
                  <a:tcPr>
                    <a:solidFill>
                      <a:schemeClr val="accent6"/>
                    </a:solidFill>
                  </a:tcPr>
                </a:tc>
                <a:tc>
                  <a:txBody>
                    <a:bodyPr/>
                    <a:lstStyle/>
                    <a:p>
                      <a:pPr algn="ctr"/>
                      <a:r>
                        <a:rPr lang="en-US" dirty="0"/>
                        <a:t>PAGU (Maks)</a:t>
                      </a:r>
                    </a:p>
                  </a:txBody>
                  <a:tcPr>
                    <a:solidFill>
                      <a:schemeClr val="accent6"/>
                    </a:solidFill>
                  </a:tcPr>
                </a:tc>
                <a:tc>
                  <a:txBody>
                    <a:bodyPr/>
                    <a:lstStyle/>
                    <a:p>
                      <a:pPr algn="ctr"/>
                      <a:r>
                        <a:rPr lang="id-ID" dirty="0"/>
                        <a:t>KETERANGAN</a:t>
                      </a:r>
                      <a:endParaRPr lang="en-US" dirty="0"/>
                    </a:p>
                  </a:txBody>
                  <a:tcPr>
                    <a:solidFill>
                      <a:schemeClr val="accent6"/>
                    </a:solidFill>
                  </a:tcPr>
                </a:tc>
                <a:extLst>
                  <a:ext uri="{0D108BD9-81ED-4DB2-BD59-A6C34878D82A}">
                    <a16:rowId xmlns:a16="http://schemas.microsoft.com/office/drawing/2014/main" val="10000"/>
                  </a:ext>
                </a:extLst>
              </a:tr>
              <a:tr h="7774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LINGKAR 1</a:t>
                      </a:r>
                    </a:p>
                    <a:p>
                      <a:pPr marL="0" marR="0" lvl="0" indent="0" algn="l" defTabSz="914400" rtl="0" eaLnBrk="1" fontAlgn="auto" latinLnBrk="0" hangingPunct="1">
                        <a:lnSpc>
                          <a:spcPct val="100000"/>
                        </a:lnSpc>
                        <a:spcBef>
                          <a:spcPts val="0"/>
                        </a:spcBef>
                        <a:spcAft>
                          <a:spcPts val="0"/>
                        </a:spcAft>
                        <a:buClrTx/>
                        <a:buSzTx/>
                        <a:buFontTx/>
                        <a:buNone/>
                        <a:tabLst/>
                        <a:defRPr/>
                      </a:pPr>
                      <a:r>
                        <a:rPr lang="en-ID" sz="1400" b="0" kern="1200">
                          <a:solidFill>
                            <a:schemeClr val="dk1"/>
                          </a:solidFill>
                          <a:effectLst/>
                          <a:latin typeface="+mn-lt"/>
                          <a:ea typeface="+mn-ea"/>
                          <a:cs typeface="+mn-cs"/>
                        </a:rPr>
                        <a:t>Lingkungan Kampus ITB, Bandung dan sekitarnya</a:t>
                      </a:r>
                      <a:endParaRPr lang="en-US" sz="1400" b="0" dirty="0"/>
                    </a:p>
                  </a:txBody>
                  <a:tcPr>
                    <a:solidFill>
                      <a:schemeClr val="accent6">
                        <a:lumMod val="20000"/>
                        <a:lumOff val="80000"/>
                      </a:schemeClr>
                    </a:solidFill>
                  </a:tcPr>
                </a:tc>
                <a:tc>
                  <a:txBody>
                    <a:bodyPr/>
                    <a:lstStyle/>
                    <a:p>
                      <a:pPr algn="ctr"/>
                      <a:r>
                        <a:rPr lang="en-US" sz="1400" b="1" dirty="0"/>
                        <a:t>Rp.50jt/</a:t>
                      </a:r>
                      <a:r>
                        <a:rPr lang="en-US" sz="1400" b="1" dirty="0" err="1"/>
                        <a:t>tahun</a:t>
                      </a:r>
                      <a:endParaRPr lang="en-US" sz="1400" b="1" dirty="0"/>
                    </a:p>
                  </a:txBody>
                  <a:tcPr>
                    <a:solidFill>
                      <a:schemeClr val="accent6">
                        <a:lumMod val="20000"/>
                        <a:lumOff val="80000"/>
                      </a:schemeClr>
                    </a:solidFill>
                  </a:tcPr>
                </a:tc>
                <a:tc>
                  <a:txBody>
                    <a:bodyPr/>
                    <a:lstStyle/>
                    <a:p>
                      <a:pPr algn="l"/>
                      <a:r>
                        <a:rPr lang="id-ID" sz="1400" b="0" kern="1200">
                          <a:solidFill>
                            <a:schemeClr val="dk1"/>
                          </a:solidFill>
                          <a:effectLst/>
                          <a:latin typeface="+mn-lt"/>
                          <a:ea typeface="+mn-ea"/>
                          <a:cs typeface="+mn-cs"/>
                        </a:rPr>
                        <a:t>D</a:t>
                      </a:r>
                      <a:r>
                        <a:rPr lang="en-US" sz="1400" b="0" kern="1200">
                          <a:solidFill>
                            <a:schemeClr val="dk1"/>
                          </a:solidFill>
                          <a:effectLst/>
                          <a:latin typeface="+mn-lt"/>
                          <a:ea typeface="+mn-ea"/>
                          <a:cs typeface="+mn-cs"/>
                        </a:rPr>
                        <a:t>ialokasikan </a:t>
                      </a:r>
                      <a:r>
                        <a:rPr lang="fi-FI" sz="1400" kern="1200">
                          <a:solidFill>
                            <a:schemeClr val="dk1"/>
                          </a:solidFill>
                          <a:effectLst/>
                          <a:latin typeface="+mn-lt"/>
                          <a:ea typeface="+mn-ea"/>
                          <a:cs typeface="+mn-cs"/>
                        </a:rPr>
                        <a:t>maksimum Rp. </a:t>
                      </a:r>
                      <a:r>
                        <a:rPr lang="en-ID" sz="1400" kern="1200">
                          <a:solidFill>
                            <a:schemeClr val="dk1"/>
                          </a:solidFill>
                          <a:effectLst/>
                          <a:latin typeface="+mn-lt"/>
                          <a:ea typeface="+mn-ea"/>
                          <a:cs typeface="+mn-cs"/>
                        </a:rPr>
                        <a:t>5</a:t>
                      </a:r>
                      <a:r>
                        <a:rPr lang="id-ID" sz="1400" kern="1200">
                          <a:solidFill>
                            <a:schemeClr val="dk1"/>
                          </a:solidFill>
                          <a:effectLst/>
                          <a:latin typeface="+mn-lt"/>
                          <a:ea typeface="+mn-ea"/>
                          <a:cs typeface="+mn-cs"/>
                        </a:rPr>
                        <a:t>0</a:t>
                      </a:r>
                      <a:r>
                        <a:rPr lang="fi-FI" sz="1400" kern="1200">
                          <a:solidFill>
                            <a:schemeClr val="dk1"/>
                          </a:solidFill>
                          <a:effectLst/>
                          <a:latin typeface="+mn-lt"/>
                          <a:ea typeface="+mn-ea"/>
                          <a:cs typeface="+mn-cs"/>
                        </a:rPr>
                        <a:t>.000.000,- (</a:t>
                      </a:r>
                      <a:r>
                        <a:rPr lang="en-ID" sz="1400" kern="1200">
                          <a:solidFill>
                            <a:schemeClr val="dk1"/>
                          </a:solidFill>
                          <a:effectLst/>
                          <a:latin typeface="+mn-lt"/>
                          <a:ea typeface="+mn-ea"/>
                          <a:cs typeface="+mn-cs"/>
                        </a:rPr>
                        <a:t>lima</a:t>
                      </a:r>
                      <a:r>
                        <a:rPr lang="fi-FI" sz="1400" kern="1200">
                          <a:solidFill>
                            <a:schemeClr val="dk1"/>
                          </a:solidFill>
                          <a:effectLst/>
                          <a:latin typeface="+mn-lt"/>
                          <a:ea typeface="+mn-ea"/>
                          <a:cs typeface="+mn-cs"/>
                        </a:rPr>
                        <a:t> puluh juta rupiah) per proposal dan dilaksanakan secara </a:t>
                      </a:r>
                      <a:r>
                        <a:rPr lang="fi-FI" sz="1400" i="1" kern="1200">
                          <a:solidFill>
                            <a:schemeClr val="dk1"/>
                          </a:solidFill>
                          <a:effectLst/>
                          <a:latin typeface="+mn-lt"/>
                          <a:ea typeface="+mn-ea"/>
                          <a:cs typeface="+mn-cs"/>
                        </a:rPr>
                        <a:t>Single Year</a:t>
                      </a:r>
                      <a:r>
                        <a:rPr lang="fi-FI" sz="1400" kern="1200">
                          <a:solidFill>
                            <a:schemeClr val="dk1"/>
                          </a:solidFill>
                          <a:effectLst/>
                          <a:latin typeface="+mn-lt"/>
                          <a:ea typeface="+mn-ea"/>
                          <a:cs typeface="+mn-cs"/>
                        </a:rPr>
                        <a:t>.</a:t>
                      </a:r>
                      <a:endParaRPr lang="en-US" sz="1400" dirty="0"/>
                    </a:p>
                  </a:txBody>
                  <a:tcPr>
                    <a:solidFill>
                      <a:schemeClr val="accent6">
                        <a:lumMod val="20000"/>
                        <a:lumOff val="80000"/>
                      </a:schemeClr>
                    </a:solidFill>
                  </a:tcPr>
                </a:tc>
                <a:extLst>
                  <a:ext uri="{0D108BD9-81ED-4DB2-BD59-A6C34878D82A}">
                    <a16:rowId xmlns:a16="http://schemas.microsoft.com/office/drawing/2014/main" val="1177108071"/>
                  </a:ext>
                </a:extLst>
              </a:tr>
              <a:tr h="5776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dk1"/>
                          </a:solidFill>
                          <a:effectLst/>
                          <a:latin typeface="+mn-lt"/>
                          <a:ea typeface="+mn-ea"/>
                          <a:cs typeface="+mn-cs"/>
                        </a:rPr>
                        <a:t>LINGKAR 2</a:t>
                      </a:r>
                    </a:p>
                    <a:p>
                      <a:pPr marL="0" marR="0" lvl="0" indent="0" algn="l" defTabSz="914400" rtl="0" eaLnBrk="1" fontAlgn="auto" latinLnBrk="0" hangingPunct="1">
                        <a:lnSpc>
                          <a:spcPct val="100000"/>
                        </a:lnSpc>
                        <a:spcBef>
                          <a:spcPts val="0"/>
                        </a:spcBef>
                        <a:spcAft>
                          <a:spcPts val="0"/>
                        </a:spcAft>
                        <a:buClrTx/>
                        <a:buSzTx/>
                        <a:buFontTx/>
                        <a:buNone/>
                        <a:tabLst/>
                        <a:defRPr/>
                      </a:pPr>
                      <a:r>
                        <a:rPr lang="en-ID" sz="1400" b="0" kern="1200">
                          <a:solidFill>
                            <a:schemeClr val="dk1"/>
                          </a:solidFill>
                          <a:effectLst/>
                          <a:latin typeface="+mn-lt"/>
                          <a:ea typeface="+mn-ea"/>
                          <a:cs typeface="+mn-cs"/>
                        </a:rPr>
                        <a:t>Provinsi Jawa Barat </a:t>
                      </a:r>
                      <a:endParaRPr lang="en-US" sz="1400" b="0" dirty="0"/>
                    </a:p>
                  </a:txBody>
                  <a:tcPr>
                    <a:solidFill>
                      <a:schemeClr val="accent6">
                        <a:lumMod val="20000"/>
                        <a:lumOff val="80000"/>
                      </a:schemeClr>
                    </a:solidFill>
                  </a:tcPr>
                </a:tc>
                <a:tc>
                  <a:txBody>
                    <a:bodyPr/>
                    <a:lstStyle/>
                    <a:p>
                      <a:pPr algn="ctr"/>
                      <a:r>
                        <a:rPr lang="en-US" sz="1400" b="1" dirty="0"/>
                        <a:t>Rp.50jt/</a:t>
                      </a:r>
                      <a:r>
                        <a:rPr lang="en-US" sz="1400" b="1" dirty="0" err="1"/>
                        <a:t>tahun</a:t>
                      </a:r>
                      <a:endParaRPr lang="en-US" sz="1400" b="1" dirty="0"/>
                    </a:p>
                  </a:txBody>
                  <a:tcPr>
                    <a:solidFill>
                      <a:schemeClr val="accent6">
                        <a:lumMod val="20000"/>
                        <a:lumOff val="80000"/>
                      </a:schemeClr>
                    </a:solidFill>
                  </a:tcPr>
                </a:tc>
                <a:tc>
                  <a:txBody>
                    <a:bodyPr/>
                    <a:lstStyle/>
                    <a:p>
                      <a:pPr algn="l"/>
                      <a:r>
                        <a:rPr lang="id-ID" sz="1400" b="0" kern="1200">
                          <a:solidFill>
                            <a:schemeClr val="dk1"/>
                          </a:solidFill>
                          <a:effectLst/>
                          <a:latin typeface="+mn-lt"/>
                          <a:ea typeface="+mn-ea"/>
                          <a:cs typeface="+mn-cs"/>
                        </a:rPr>
                        <a:t>D</a:t>
                      </a:r>
                      <a:r>
                        <a:rPr lang="en-US" sz="1400" b="0" kern="1200">
                          <a:solidFill>
                            <a:schemeClr val="dk1"/>
                          </a:solidFill>
                          <a:effectLst/>
                          <a:latin typeface="+mn-lt"/>
                          <a:ea typeface="+mn-ea"/>
                          <a:cs typeface="+mn-cs"/>
                        </a:rPr>
                        <a:t>ialokasikan </a:t>
                      </a:r>
                      <a:r>
                        <a:rPr lang="fi-FI" sz="1400" kern="1200">
                          <a:solidFill>
                            <a:schemeClr val="dk1"/>
                          </a:solidFill>
                          <a:effectLst/>
                          <a:latin typeface="+mn-lt"/>
                          <a:ea typeface="+mn-ea"/>
                          <a:cs typeface="+mn-cs"/>
                        </a:rPr>
                        <a:t>maksimum Rp. </a:t>
                      </a:r>
                      <a:r>
                        <a:rPr lang="en-ID" sz="1400" kern="1200">
                          <a:solidFill>
                            <a:schemeClr val="dk1"/>
                          </a:solidFill>
                          <a:effectLst/>
                          <a:latin typeface="+mn-lt"/>
                          <a:ea typeface="+mn-ea"/>
                          <a:cs typeface="+mn-cs"/>
                        </a:rPr>
                        <a:t>5</a:t>
                      </a:r>
                      <a:r>
                        <a:rPr lang="id-ID" sz="1400" kern="1200">
                          <a:solidFill>
                            <a:schemeClr val="dk1"/>
                          </a:solidFill>
                          <a:effectLst/>
                          <a:latin typeface="+mn-lt"/>
                          <a:ea typeface="+mn-ea"/>
                          <a:cs typeface="+mn-cs"/>
                        </a:rPr>
                        <a:t>0</a:t>
                      </a:r>
                      <a:r>
                        <a:rPr lang="fi-FI" sz="1400" kern="1200">
                          <a:solidFill>
                            <a:schemeClr val="dk1"/>
                          </a:solidFill>
                          <a:effectLst/>
                          <a:latin typeface="+mn-lt"/>
                          <a:ea typeface="+mn-ea"/>
                          <a:cs typeface="+mn-cs"/>
                        </a:rPr>
                        <a:t>.000.000,- (</a:t>
                      </a:r>
                      <a:r>
                        <a:rPr lang="en-ID" sz="1400" kern="1200">
                          <a:solidFill>
                            <a:schemeClr val="dk1"/>
                          </a:solidFill>
                          <a:effectLst/>
                          <a:latin typeface="+mn-lt"/>
                          <a:ea typeface="+mn-ea"/>
                          <a:cs typeface="+mn-cs"/>
                        </a:rPr>
                        <a:t>lima</a:t>
                      </a:r>
                      <a:r>
                        <a:rPr lang="fi-FI" sz="1400" kern="1200">
                          <a:solidFill>
                            <a:schemeClr val="dk1"/>
                          </a:solidFill>
                          <a:effectLst/>
                          <a:latin typeface="+mn-lt"/>
                          <a:ea typeface="+mn-ea"/>
                          <a:cs typeface="+mn-cs"/>
                        </a:rPr>
                        <a:t> puluh juta rupiah) per proposal dan dilaksanakan secara </a:t>
                      </a:r>
                      <a:r>
                        <a:rPr lang="fi-FI" sz="1400" i="1" kern="1200">
                          <a:solidFill>
                            <a:schemeClr val="dk1"/>
                          </a:solidFill>
                          <a:effectLst/>
                          <a:latin typeface="+mn-lt"/>
                          <a:ea typeface="+mn-ea"/>
                          <a:cs typeface="+mn-cs"/>
                        </a:rPr>
                        <a:t>Single Year</a:t>
                      </a:r>
                      <a:r>
                        <a:rPr lang="fi-FI" sz="1400" kern="1200">
                          <a:solidFill>
                            <a:schemeClr val="dk1"/>
                          </a:solidFill>
                          <a:effectLst/>
                          <a:latin typeface="+mn-lt"/>
                          <a:ea typeface="+mn-ea"/>
                          <a:cs typeface="+mn-cs"/>
                        </a:rPr>
                        <a:t>.</a:t>
                      </a:r>
                      <a:endParaRPr lang="en-US" sz="1400" dirty="0"/>
                    </a:p>
                  </a:txBody>
                  <a:tcPr>
                    <a:solidFill>
                      <a:schemeClr val="accent6">
                        <a:lumMod val="20000"/>
                        <a:lumOff val="80000"/>
                      </a:schemeClr>
                    </a:solidFill>
                  </a:tcPr>
                </a:tc>
                <a:extLst>
                  <a:ext uri="{0D108BD9-81ED-4DB2-BD59-A6C34878D82A}">
                    <a16:rowId xmlns:a16="http://schemas.microsoft.com/office/drawing/2014/main" val="4240038961"/>
                  </a:ext>
                </a:extLst>
              </a:tr>
              <a:tr h="7774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mn-lt"/>
                          <a:ea typeface="+mn-ea"/>
                          <a:cs typeface="+mn-cs"/>
                        </a:rPr>
                        <a:t>LINGKAR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Zona </a:t>
                      </a:r>
                      <a:r>
                        <a:rPr lang="en-US" sz="1400" kern="1200" dirty="0" err="1">
                          <a:solidFill>
                            <a:schemeClr val="dk1"/>
                          </a:solidFill>
                          <a:effectLst/>
                          <a:latin typeface="+mn-lt"/>
                          <a:ea typeface="+mn-ea"/>
                          <a:cs typeface="+mn-cs"/>
                        </a:rPr>
                        <a:t>Pulau</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Jawa</a:t>
                      </a:r>
                      <a:r>
                        <a:rPr lang="en-US" sz="1400" kern="1200" dirty="0">
                          <a:solidFill>
                            <a:schemeClr val="dk1"/>
                          </a:solidFill>
                          <a:effectLst/>
                          <a:latin typeface="+mn-lt"/>
                          <a:ea typeface="+mn-ea"/>
                          <a:cs typeface="+mn-cs"/>
                        </a:rPr>
                        <a:t> (di </a:t>
                      </a:r>
                      <a:r>
                        <a:rPr lang="en-US" sz="1400" kern="1200" dirty="0" err="1">
                          <a:solidFill>
                            <a:schemeClr val="dk1"/>
                          </a:solidFill>
                          <a:effectLst/>
                          <a:latin typeface="+mn-lt"/>
                          <a:ea typeface="+mn-ea"/>
                          <a:cs typeface="+mn-cs"/>
                        </a:rPr>
                        <a:t>luar</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Jawa</a:t>
                      </a:r>
                      <a:r>
                        <a:rPr lang="en-US" sz="1400" kern="1200" dirty="0">
                          <a:solidFill>
                            <a:schemeClr val="dk1"/>
                          </a:solidFill>
                          <a:effectLst/>
                          <a:latin typeface="+mn-lt"/>
                          <a:ea typeface="+mn-ea"/>
                          <a:cs typeface="+mn-cs"/>
                        </a:rPr>
                        <a:t> Barat)</a:t>
                      </a:r>
                      <a:endParaRPr lang="en-US" sz="1400" b="0" dirty="0"/>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Rp.100jt/</a:t>
                      </a:r>
                      <a:r>
                        <a:rPr lang="en-US" sz="1400" b="1" dirty="0" err="1"/>
                        <a:t>tahun</a:t>
                      </a:r>
                      <a:endParaRPr lang="en-US" sz="1400" b="1" dirty="0"/>
                    </a:p>
                    <a:p>
                      <a:pPr algn="ctr"/>
                      <a:endParaRPr lang="en-US" sz="1400" b="1" dirty="0"/>
                    </a:p>
                  </a:txBody>
                  <a:tcPr>
                    <a:solidFill>
                      <a:schemeClr val="accent6">
                        <a:lumMod val="40000"/>
                        <a:lumOff val="60000"/>
                      </a:schemeClr>
                    </a:solidFill>
                  </a:tcPr>
                </a:tc>
                <a:tc>
                  <a:txBody>
                    <a:bodyPr/>
                    <a:lstStyle/>
                    <a:p>
                      <a:pPr algn="l"/>
                      <a:r>
                        <a:rPr lang="en-US" sz="1400" kern="1200" dirty="0">
                          <a:solidFill>
                            <a:schemeClr val="dk1"/>
                          </a:solidFill>
                          <a:effectLst/>
                          <a:latin typeface="+mn-lt"/>
                          <a:ea typeface="+mn-ea"/>
                          <a:cs typeface="+mn-cs"/>
                        </a:rPr>
                        <a:t>Dialokasikan maksimum Rp. 100.000.000,-/tahun (Seratus juta rupiah) dan dapat dilaksanakan secara </a:t>
                      </a:r>
                      <a:r>
                        <a:rPr lang="en-US" sz="1400" i="1" kern="1200" dirty="0">
                          <a:solidFill>
                            <a:schemeClr val="dk1"/>
                          </a:solidFill>
                          <a:effectLst/>
                          <a:latin typeface="+mn-lt"/>
                          <a:ea typeface="+mn-ea"/>
                          <a:cs typeface="+mn-cs"/>
                        </a:rPr>
                        <a:t>Multiyear </a:t>
                      </a:r>
                      <a:r>
                        <a:rPr lang="en-US" sz="1400" kern="1200" dirty="0">
                          <a:solidFill>
                            <a:schemeClr val="dk1"/>
                          </a:solidFill>
                          <a:effectLst/>
                          <a:latin typeface="+mn-lt"/>
                          <a:ea typeface="+mn-ea"/>
                          <a:cs typeface="+mn-cs"/>
                        </a:rPr>
                        <a:t>dengan mengevaluasi capaian kegiatan tahun sebelumnya  (maksimal 2 tahun). </a:t>
                      </a:r>
                      <a:endParaRPr lang="en-US" sz="1400" dirty="0"/>
                    </a:p>
                  </a:txBody>
                  <a:tcPr>
                    <a:solidFill>
                      <a:schemeClr val="accent6">
                        <a:lumMod val="40000"/>
                        <a:lumOff val="60000"/>
                      </a:schemeClr>
                    </a:solidFill>
                  </a:tcPr>
                </a:tc>
                <a:extLst>
                  <a:ext uri="{0D108BD9-81ED-4DB2-BD59-A6C34878D82A}">
                    <a16:rowId xmlns:a16="http://schemas.microsoft.com/office/drawing/2014/main" val="1054296855"/>
                  </a:ext>
                </a:extLst>
              </a:tr>
              <a:tr h="1684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mn-lt"/>
                          <a:ea typeface="+mn-ea"/>
                          <a:cs typeface="+mn-cs"/>
                        </a:rPr>
                        <a:t>LINGKAR 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Zona Luar Pulau Jawa </a:t>
                      </a:r>
                      <a:endParaRPr lang="en-US" sz="1400" b="0" dirty="0"/>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Rp.100jt/</a:t>
                      </a:r>
                      <a:r>
                        <a:rPr lang="en-US" sz="1400" b="1" dirty="0" err="1"/>
                        <a:t>tahun*</a:t>
                      </a:r>
                      <a:endParaRPr lang="en-US" sz="1400" b="1" dirty="0"/>
                    </a:p>
                    <a:p>
                      <a:pPr algn="ctr"/>
                      <a:endParaRPr lang="en-US" sz="1400" b="1" dirty="0"/>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Dialokasikan maksimum Rp. 100.000.000,-/tahun (Seratus juta rupiah) dan dapat dilaksanakan secara </a:t>
                      </a:r>
                      <a:r>
                        <a:rPr lang="en-US" sz="1400" i="1" kern="1200" dirty="0">
                          <a:solidFill>
                            <a:schemeClr val="dk1"/>
                          </a:solidFill>
                          <a:effectLst/>
                          <a:latin typeface="+mn-lt"/>
                          <a:ea typeface="+mn-ea"/>
                          <a:cs typeface="+mn-cs"/>
                        </a:rPr>
                        <a:t>Multiyear</a:t>
                      </a:r>
                      <a:r>
                        <a:rPr lang="en-US" sz="1400" kern="1200" dirty="0">
                          <a:solidFill>
                            <a:schemeClr val="dk1"/>
                          </a:solidFill>
                          <a:effectLst/>
                          <a:latin typeface="+mn-lt"/>
                          <a:ea typeface="+mn-ea"/>
                          <a:cs typeface="+mn-cs"/>
                        </a:rPr>
                        <a:t>, dengan mengevaluasi capaian kegiatan tahun sebelumnya  (maksimal 2 tahun). </a:t>
                      </a:r>
                    </a:p>
                    <a:p>
                      <a:pPr algn="l"/>
                      <a:r>
                        <a:rPr lang="en-US" sz="1400" i="1" dirty="0">
                          <a:solidFill>
                            <a:schemeClr val="accent2">
                              <a:lumMod val="50000"/>
                            </a:schemeClr>
                          </a:solidFill>
                        </a:rPr>
                        <a:t>* </a:t>
                      </a:r>
                      <a:r>
                        <a:rPr lang="id-ID" sz="1400" i="1" kern="1200">
                          <a:solidFill>
                            <a:schemeClr val="accent2">
                              <a:lumMod val="50000"/>
                            </a:schemeClr>
                          </a:solidFill>
                          <a:effectLst/>
                          <a:latin typeface="+mn-lt"/>
                          <a:ea typeface="+mn-ea"/>
                          <a:cs typeface="+mn-cs"/>
                        </a:rPr>
                        <a:t>bagi lokasi tertentu  di Lingkar 4 Zona Luar Pulau Jawa yang teridentifikasi sebagai daerah tertinggal, lokasi terluar, medan yang sulit, termasuk kompleksitas substansi kegiatan pada PM Bottom-Up dan PM Pemulihan Ekonomi layak ditingkatkan hingga </a:t>
                      </a:r>
                      <a:r>
                        <a:rPr lang="fi-FI" sz="1400" i="1" kern="1200">
                          <a:solidFill>
                            <a:schemeClr val="accent2">
                              <a:lumMod val="50000"/>
                            </a:schemeClr>
                          </a:solidFill>
                          <a:effectLst/>
                          <a:latin typeface="+mn-lt"/>
                          <a:ea typeface="+mn-ea"/>
                          <a:cs typeface="+mn-cs"/>
                        </a:rPr>
                        <a:t>maksimum </a:t>
                      </a:r>
                      <a:r>
                        <a:rPr lang="id-ID" sz="1400" i="1" kern="1200">
                          <a:solidFill>
                            <a:schemeClr val="accent2">
                              <a:lumMod val="50000"/>
                            </a:schemeClr>
                          </a:solidFill>
                          <a:effectLst/>
                          <a:latin typeface="+mn-lt"/>
                          <a:ea typeface="+mn-ea"/>
                          <a:cs typeface="+mn-cs"/>
                        </a:rPr>
                        <a:t>Rp. 150.000.000,-</a:t>
                      </a:r>
                      <a:r>
                        <a:rPr lang="en-ID" sz="1400" i="1">
                          <a:solidFill>
                            <a:schemeClr val="accent2">
                              <a:lumMod val="50000"/>
                            </a:schemeClr>
                          </a:solidFill>
                          <a:effectLst/>
                        </a:rPr>
                        <a:t>  </a:t>
                      </a:r>
                      <a:endParaRPr lang="en-US" sz="1400" i="1" dirty="0"/>
                    </a:p>
                  </a:txBody>
                  <a:tcPr>
                    <a:solidFill>
                      <a:schemeClr val="accent6">
                        <a:lumMod val="40000"/>
                        <a:lumOff val="60000"/>
                      </a:schemeClr>
                    </a:solidFill>
                  </a:tcPr>
                </a:tc>
                <a:extLst>
                  <a:ext uri="{0D108BD9-81ED-4DB2-BD59-A6C34878D82A}">
                    <a16:rowId xmlns:a16="http://schemas.microsoft.com/office/drawing/2014/main" val="2706944741"/>
                  </a:ext>
                </a:extLst>
              </a:tr>
              <a:tr h="917078">
                <a:tc>
                  <a:txBody>
                    <a:bodyPr/>
                    <a:lstStyle/>
                    <a:p>
                      <a:r>
                        <a:rPr lang="en-ID" sz="1400" b="1" kern="1200">
                          <a:solidFill>
                            <a:schemeClr val="dk1"/>
                          </a:solidFill>
                          <a:effectLst/>
                          <a:latin typeface="+mn-lt"/>
                          <a:ea typeface="+mn-ea"/>
                          <a:cs typeface="+mn-cs"/>
                        </a:rPr>
                        <a:t>LINGKAR 5</a:t>
                      </a:r>
                    </a:p>
                    <a:p>
                      <a:r>
                        <a:rPr lang="en-ID" sz="1400" b="0" kern="1200">
                          <a:solidFill>
                            <a:schemeClr val="dk1"/>
                          </a:solidFill>
                          <a:effectLst/>
                          <a:latin typeface="+mn-lt"/>
                          <a:ea typeface="+mn-ea"/>
                          <a:cs typeface="+mn-cs"/>
                        </a:rPr>
                        <a:t>Zona Perbatasan atau Daerah Tertinggal, Terdepan dan Terluar (3T) </a:t>
                      </a:r>
                      <a:endParaRPr lang="en-US" sz="1400" b="0" dirty="0"/>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Rp.150jt/</a:t>
                      </a:r>
                      <a:r>
                        <a:rPr lang="en-US" sz="1400" b="1" dirty="0" err="1"/>
                        <a:t>tahun</a:t>
                      </a:r>
                      <a:endParaRPr lang="en-US" sz="1400" b="1" dirty="0"/>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err="1">
                          <a:solidFill>
                            <a:schemeClr val="dk1"/>
                          </a:solidFill>
                          <a:effectLst/>
                          <a:latin typeface="+mn-lt"/>
                          <a:ea typeface="+mn-ea"/>
                          <a:cs typeface="+mn-cs"/>
                        </a:rPr>
                        <a:t>Dia</a:t>
                      </a:r>
                      <a:r>
                        <a:rPr lang="en-US" sz="1400" kern="1200" dirty="0" err="1">
                          <a:solidFill>
                            <a:schemeClr val="dk1"/>
                          </a:solidFill>
                          <a:effectLst/>
                          <a:latin typeface="+mn-lt"/>
                          <a:ea typeface="+mn-ea"/>
                          <a:cs typeface="+mn-cs"/>
                        </a:rPr>
                        <a:t>lokasikan</a:t>
                      </a:r>
                      <a:r>
                        <a:rPr lang="fi-FI" sz="1400" kern="1200" dirty="0">
                          <a:solidFill>
                            <a:schemeClr val="dk1"/>
                          </a:solidFill>
                          <a:effectLst/>
                          <a:latin typeface="+mn-lt"/>
                          <a:ea typeface="+mn-ea"/>
                          <a:cs typeface="+mn-cs"/>
                        </a:rPr>
                        <a:t> </a:t>
                      </a:r>
                      <a:r>
                        <a:rPr lang="fi-FI" sz="1400" kern="1200" dirty="0" err="1">
                          <a:solidFill>
                            <a:schemeClr val="dk1"/>
                          </a:solidFill>
                          <a:effectLst/>
                          <a:latin typeface="+mn-lt"/>
                          <a:ea typeface="+mn-ea"/>
                          <a:cs typeface="+mn-cs"/>
                        </a:rPr>
                        <a:t>maksimum</a:t>
                      </a:r>
                      <a:r>
                        <a:rPr lang="fi-FI" sz="1400" kern="1200" dirty="0">
                          <a:solidFill>
                            <a:schemeClr val="dk1"/>
                          </a:solidFill>
                          <a:effectLst/>
                          <a:latin typeface="+mn-lt"/>
                          <a:ea typeface="+mn-ea"/>
                          <a:cs typeface="+mn-cs"/>
                        </a:rPr>
                        <a:t> </a:t>
                      </a:r>
                      <a:r>
                        <a:rPr lang="en-US" sz="1400" kern="1200" dirty="0">
                          <a:solidFill>
                            <a:schemeClr val="dk1"/>
                          </a:solidFill>
                          <a:effectLst/>
                          <a:latin typeface="+mn-lt"/>
                          <a:ea typeface="+mn-ea"/>
                          <a:cs typeface="+mn-cs"/>
                        </a:rPr>
                        <a:t>Rp. </a:t>
                      </a:r>
                      <a:r>
                        <a:rPr lang="id-ID" sz="1400" kern="1200" dirty="0">
                          <a:solidFill>
                            <a:schemeClr val="dk1"/>
                          </a:solidFill>
                          <a:effectLst/>
                          <a:latin typeface="+mn-lt"/>
                          <a:ea typeface="+mn-ea"/>
                          <a:cs typeface="+mn-cs"/>
                        </a:rPr>
                        <a:t>1</a:t>
                      </a:r>
                      <a:r>
                        <a:rPr lang="en-US" sz="1400" kern="1200" dirty="0">
                          <a:solidFill>
                            <a:schemeClr val="dk1"/>
                          </a:solidFill>
                          <a:effectLst/>
                          <a:latin typeface="+mn-lt"/>
                          <a:ea typeface="+mn-ea"/>
                          <a:cs typeface="+mn-cs"/>
                        </a:rPr>
                        <a:t>50.000.000,-/</a:t>
                      </a:r>
                      <a:r>
                        <a:rPr lang="en-US" sz="1400" kern="1200" dirty="0" err="1">
                          <a:solidFill>
                            <a:schemeClr val="dk1"/>
                          </a:solidFill>
                          <a:effectLst/>
                          <a:latin typeface="+mn-lt"/>
                          <a:ea typeface="+mn-ea"/>
                          <a:cs typeface="+mn-cs"/>
                        </a:rPr>
                        <a:t>tahun</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Seratus</a:t>
                      </a:r>
                      <a:r>
                        <a:rPr lang="en-US" sz="1400" kern="1200" dirty="0">
                          <a:solidFill>
                            <a:schemeClr val="dk1"/>
                          </a:solidFill>
                          <a:effectLst/>
                          <a:latin typeface="+mn-lt"/>
                          <a:ea typeface="+mn-ea"/>
                          <a:cs typeface="+mn-cs"/>
                        </a:rPr>
                        <a:t> lima </a:t>
                      </a:r>
                      <a:r>
                        <a:rPr lang="en-US" sz="1400" kern="1200" dirty="0" err="1">
                          <a:solidFill>
                            <a:schemeClr val="dk1"/>
                          </a:solidFill>
                          <a:effectLst/>
                          <a:latin typeface="+mn-lt"/>
                          <a:ea typeface="+mn-ea"/>
                          <a:cs typeface="+mn-cs"/>
                        </a:rPr>
                        <a:t>puluh</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juta</a:t>
                      </a:r>
                      <a:r>
                        <a:rPr lang="en-US" sz="1400" kern="1200" dirty="0">
                          <a:solidFill>
                            <a:schemeClr val="dk1"/>
                          </a:solidFill>
                          <a:effectLst/>
                          <a:latin typeface="+mn-lt"/>
                          <a:ea typeface="+mn-ea"/>
                          <a:cs typeface="+mn-cs"/>
                        </a:rPr>
                        <a:t> rupiah) dan </a:t>
                      </a:r>
                      <a:r>
                        <a:rPr lang="en-US" sz="1400" kern="1200" dirty="0" err="1">
                          <a:solidFill>
                            <a:schemeClr val="dk1"/>
                          </a:solidFill>
                          <a:effectLst/>
                          <a:latin typeface="+mn-lt"/>
                          <a:ea typeface="+mn-ea"/>
                          <a:cs typeface="+mn-cs"/>
                        </a:rPr>
                        <a:t>dapat</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dilaksanakan</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secara</a:t>
                      </a:r>
                      <a:r>
                        <a:rPr lang="en-US" sz="1400" kern="1200" dirty="0">
                          <a:solidFill>
                            <a:schemeClr val="dk1"/>
                          </a:solidFill>
                          <a:effectLst/>
                          <a:latin typeface="+mn-lt"/>
                          <a:ea typeface="+mn-ea"/>
                          <a:cs typeface="+mn-cs"/>
                        </a:rPr>
                        <a:t> </a:t>
                      </a:r>
                      <a:r>
                        <a:rPr lang="en-US" sz="1400" i="1" kern="1200" dirty="0">
                          <a:solidFill>
                            <a:schemeClr val="dk1"/>
                          </a:solidFill>
                          <a:effectLst/>
                          <a:latin typeface="+mn-lt"/>
                          <a:ea typeface="+mn-ea"/>
                          <a:cs typeface="+mn-cs"/>
                        </a:rPr>
                        <a:t>Multiyear (</a:t>
                      </a:r>
                      <a:r>
                        <a:rPr lang="id-ID" sz="1400" kern="1200" dirty="0">
                          <a:solidFill>
                            <a:schemeClr val="dk1"/>
                          </a:solidFill>
                          <a:effectLst/>
                          <a:latin typeface="+mn-lt"/>
                          <a:ea typeface="+mn-ea"/>
                          <a:cs typeface="+mn-cs"/>
                        </a:rPr>
                        <a:t>dengan mengevaluasi capaian kegiatan tahun sebelumnya</a:t>
                      </a:r>
                      <a:r>
                        <a:rPr lang="id-ID" sz="1400" i="1" kern="1200" dirty="0">
                          <a:solidFill>
                            <a:schemeClr val="dk1"/>
                          </a:solidFill>
                          <a:effectLst/>
                          <a:latin typeface="+mn-lt"/>
                          <a:ea typeface="+mn-ea"/>
                          <a:cs typeface="+mn-cs"/>
                        </a:rPr>
                        <a:t>  </a:t>
                      </a:r>
                      <a:r>
                        <a:rPr lang="id-ID" sz="1400" kern="1200" dirty="0">
                          <a:solidFill>
                            <a:schemeClr val="dk1"/>
                          </a:solidFill>
                          <a:effectLst/>
                          <a:latin typeface="+mn-lt"/>
                          <a:ea typeface="+mn-ea"/>
                          <a:cs typeface="+mn-cs"/>
                        </a:rPr>
                        <a:t>(maksimal 2 tahun)).</a:t>
                      </a:r>
                      <a:r>
                        <a:rPr lang="en-ID" sz="1400" dirty="0">
                          <a:effectLst/>
                        </a:rPr>
                        <a:t> </a:t>
                      </a:r>
                      <a:endParaRPr lang="en-US" sz="1400" dirty="0"/>
                    </a:p>
                  </a:txBody>
                  <a:tcPr>
                    <a:solidFill>
                      <a:schemeClr val="accent6">
                        <a:lumMod val="40000"/>
                        <a:lumOff val="60000"/>
                      </a:schemeClr>
                    </a:solidFill>
                  </a:tcPr>
                </a:tc>
                <a:extLst>
                  <a:ext uri="{0D108BD9-81ED-4DB2-BD59-A6C34878D82A}">
                    <a16:rowId xmlns:a16="http://schemas.microsoft.com/office/drawing/2014/main" val="3735937868"/>
                  </a:ext>
                </a:extLst>
              </a:tr>
            </a:tbl>
          </a:graphicData>
        </a:graphic>
      </p:graphicFrame>
    </p:spTree>
    <p:extLst>
      <p:ext uri="{BB962C8B-B14F-4D97-AF65-F5344CB8AC3E}">
        <p14:creationId xmlns:p14="http://schemas.microsoft.com/office/powerpoint/2010/main" val="3938284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9199D150-7EDA-374F-88CA-C0B150CE1DBF}"/>
              </a:ext>
            </a:extLst>
          </p:cNvPr>
          <p:cNvGrpSpPr/>
          <p:nvPr/>
        </p:nvGrpSpPr>
        <p:grpSpPr>
          <a:xfrm>
            <a:off x="0" y="-1904"/>
            <a:ext cx="12624618" cy="6859904"/>
            <a:chOff x="0" y="-1904"/>
            <a:chExt cx="12624618" cy="6859904"/>
          </a:xfrm>
        </p:grpSpPr>
        <p:pic>
          <p:nvPicPr>
            <p:cNvPr id="15" name="Picture 14">
              <a:extLst>
                <a:ext uri="{FF2B5EF4-FFF2-40B4-BE49-F238E27FC236}">
                  <a16:creationId xmlns:a16="http://schemas.microsoft.com/office/drawing/2014/main" id="{B99072FB-7948-A64B-9DD3-B73725EA95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4"/>
              <a:ext cx="12188617" cy="6859904"/>
            </a:xfrm>
            <a:prstGeom prst="rect">
              <a:avLst/>
            </a:prstGeom>
          </p:spPr>
        </p:pic>
        <p:sp>
          <p:nvSpPr>
            <p:cNvPr id="16" name="TextBox 15">
              <a:extLst>
                <a:ext uri="{FF2B5EF4-FFF2-40B4-BE49-F238E27FC236}">
                  <a16:creationId xmlns:a16="http://schemas.microsoft.com/office/drawing/2014/main" id="{CFFB2AD1-AEB2-A14D-93A1-7EF42A1B598B}"/>
                </a:ext>
              </a:extLst>
            </p:cNvPr>
            <p:cNvSpPr txBox="1"/>
            <p:nvPr/>
          </p:nvSpPr>
          <p:spPr>
            <a:xfrm>
              <a:off x="7836309" y="226144"/>
              <a:ext cx="4788309" cy="297517"/>
            </a:xfrm>
            <a:prstGeom prst="rect">
              <a:avLst/>
            </a:prstGeom>
            <a:noFill/>
          </p:spPr>
          <p:txBody>
            <a:bodyPr wrap="square" rtlCol="0">
              <a:spAutoFit/>
            </a:bodyPr>
            <a:lstStyle/>
            <a:p>
              <a:r>
                <a:rPr lang="id-ID" sz="2000" baseline="-25000" dirty="0">
                  <a:solidFill>
                    <a:srgbClr val="304538"/>
                  </a:solidFill>
                  <a:latin typeface="TT Commons Bold" panose="02000806030000020004" pitchFamily="2" charset="0"/>
                </a:rPr>
                <a:t>PANDUAN PROGRAM PENGABDIAN MASYARAKAT 2022</a:t>
              </a:r>
              <a:endParaRPr lang="en-ID" sz="2000" baseline="-25000" dirty="0">
                <a:solidFill>
                  <a:srgbClr val="304538"/>
                </a:solidFill>
                <a:latin typeface="TT Commons Bold" panose="02000806030000020004" pitchFamily="2" charset="0"/>
              </a:endParaRPr>
            </a:p>
          </p:txBody>
        </p:sp>
        <p:sp>
          <p:nvSpPr>
            <p:cNvPr id="17" name="Rectangle 16">
              <a:extLst>
                <a:ext uri="{FF2B5EF4-FFF2-40B4-BE49-F238E27FC236}">
                  <a16:creationId xmlns:a16="http://schemas.microsoft.com/office/drawing/2014/main" id="{FF5E1325-28F8-4843-BCB2-5B570D970B25}"/>
                </a:ext>
              </a:extLst>
            </p:cNvPr>
            <p:cNvSpPr/>
            <p:nvPr/>
          </p:nvSpPr>
          <p:spPr>
            <a:xfrm>
              <a:off x="0" y="6215605"/>
              <a:ext cx="12192000" cy="642395"/>
            </a:xfrm>
            <a:prstGeom prst="rect">
              <a:avLst/>
            </a:prstGeom>
            <a:solidFill>
              <a:srgbClr val="2F44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le 1">
            <a:extLst>
              <a:ext uri="{FF2B5EF4-FFF2-40B4-BE49-F238E27FC236}">
                <a16:creationId xmlns:a16="http://schemas.microsoft.com/office/drawing/2014/main" id="{E62548D3-DDAA-4C75-8FF6-C80901B5BCB5}"/>
              </a:ext>
            </a:extLst>
          </p:cNvPr>
          <p:cNvSpPr>
            <a:spLocks noGrp="1"/>
          </p:cNvSpPr>
          <p:nvPr>
            <p:ph type="title"/>
          </p:nvPr>
        </p:nvSpPr>
        <p:spPr>
          <a:xfrm>
            <a:off x="311727" y="548098"/>
            <a:ext cx="10515600" cy="1325563"/>
          </a:xfrm>
        </p:spPr>
        <p:txBody>
          <a:bodyPr>
            <a:normAutofit/>
          </a:bodyPr>
          <a:lstStyle/>
          <a:p>
            <a:r>
              <a:rPr lang="id-ID" sz="3600" b="1" dirty="0">
                <a:solidFill>
                  <a:schemeClr val="bg1"/>
                </a:solidFill>
              </a:rPr>
              <a:t>HASIL LUARAN (OUTPUT) &amp; JENIS LUARAN</a:t>
            </a:r>
            <a:endParaRPr lang="en-ID" sz="3600" b="1" dirty="0">
              <a:solidFill>
                <a:schemeClr val="bg1"/>
              </a:solidFill>
            </a:endParaRPr>
          </a:p>
        </p:txBody>
      </p:sp>
      <p:sp>
        <p:nvSpPr>
          <p:cNvPr id="7" name="Subtitle 2">
            <a:extLst>
              <a:ext uri="{FF2B5EF4-FFF2-40B4-BE49-F238E27FC236}">
                <a16:creationId xmlns:a16="http://schemas.microsoft.com/office/drawing/2014/main" id="{751A6642-F476-439D-B4AE-A5C78F46989D}"/>
              </a:ext>
            </a:extLst>
          </p:cNvPr>
          <p:cNvSpPr txBox="1">
            <a:spLocks/>
          </p:cNvSpPr>
          <p:nvPr/>
        </p:nvSpPr>
        <p:spPr>
          <a:xfrm>
            <a:off x="3884739" y="2404302"/>
            <a:ext cx="7807510" cy="25864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fi-FI" sz="1800" dirty="0"/>
              <a:t>Selain mengacu pada Indikator Kinerja Utama (IKU), dalam rangka meningkatkan rekognisi dari kegiatan Pengabdian Masyarakat maka pada akhir masa kegiatan (termasuk setiap tahun dari kegiatan multitahun) pelaksana </a:t>
            </a:r>
            <a:r>
              <a:rPr lang="fi-FI" sz="1800" b="1" dirty="0"/>
              <a:t>WAJIB</a:t>
            </a:r>
            <a:r>
              <a:rPr lang="fi-FI" sz="1800" dirty="0"/>
              <a:t> melaporkan Hasil Luaran (Output) melalui MyPPM:</a:t>
            </a:r>
          </a:p>
          <a:p>
            <a:pPr lvl="0"/>
            <a:r>
              <a:rPr lang="fi-FI" sz="1800" b="1" dirty="0">
                <a:solidFill>
                  <a:schemeClr val="accent6">
                    <a:lumMod val="75000"/>
                  </a:schemeClr>
                </a:solidFill>
              </a:rPr>
              <a:t>Menyertakan link hasil publikasi/publisitas kegiatan berupa liputan di media massa cetak atau on-line.</a:t>
            </a:r>
          </a:p>
          <a:p>
            <a:pPr lvl="0"/>
            <a:r>
              <a:rPr lang="fi-FI" sz="1800" b="1" dirty="0">
                <a:solidFill>
                  <a:schemeClr val="accent6">
                    <a:lumMod val="75000"/>
                  </a:schemeClr>
                </a:solidFill>
              </a:rPr>
              <a:t>Menyertakan link Video Journal/Laporan Video yang diunggah ke sosial media  Youtube LPPM ITB dan juga website F/S atau P/PP. </a:t>
            </a:r>
            <a:endParaRPr lang="id-ID" sz="1800" b="1" dirty="0">
              <a:solidFill>
                <a:schemeClr val="accent6">
                  <a:lumMod val="75000"/>
                </a:schemeClr>
              </a:solidFill>
            </a:endParaRPr>
          </a:p>
        </p:txBody>
      </p:sp>
      <p:cxnSp>
        <p:nvCxnSpPr>
          <p:cNvPr id="10" name="Straight Connector 9">
            <a:extLst>
              <a:ext uri="{FF2B5EF4-FFF2-40B4-BE49-F238E27FC236}">
                <a16:creationId xmlns:a16="http://schemas.microsoft.com/office/drawing/2014/main" id="{A8460CEF-409B-42AC-A9EA-883D545E7D90}"/>
              </a:ext>
            </a:extLst>
          </p:cNvPr>
          <p:cNvCxnSpPr>
            <a:cxnSpLocks/>
          </p:cNvCxnSpPr>
          <p:nvPr/>
        </p:nvCxnSpPr>
        <p:spPr>
          <a:xfrm flipV="1">
            <a:off x="3911859" y="2209279"/>
            <a:ext cx="7727148" cy="289"/>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751A6642-F476-439D-B4AE-A5C78F46989D}"/>
              </a:ext>
            </a:extLst>
          </p:cNvPr>
          <p:cNvSpPr txBox="1">
            <a:spLocks/>
          </p:cNvSpPr>
          <p:nvPr/>
        </p:nvSpPr>
        <p:spPr>
          <a:xfrm>
            <a:off x="3853267" y="1762979"/>
            <a:ext cx="7807510" cy="3877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ts val="2000"/>
              </a:lnSpc>
              <a:buNone/>
              <a:defRPr/>
            </a:pPr>
            <a:r>
              <a:rPr lang="en-US" sz="2400" b="1" dirty="0">
                <a:solidFill>
                  <a:srgbClr val="304538"/>
                </a:solidFill>
              </a:rPr>
              <a:t>Hasil </a:t>
            </a:r>
            <a:r>
              <a:rPr lang="en-US" sz="2400" b="1" dirty="0" err="1">
                <a:solidFill>
                  <a:srgbClr val="304538"/>
                </a:solidFill>
              </a:rPr>
              <a:t>Luaran</a:t>
            </a:r>
            <a:r>
              <a:rPr lang="en-US" sz="2400" b="1" dirty="0">
                <a:solidFill>
                  <a:srgbClr val="304538"/>
                </a:solidFill>
              </a:rPr>
              <a:t> PM </a:t>
            </a:r>
            <a:r>
              <a:rPr lang="en-US" sz="2400" b="1" i="1" dirty="0">
                <a:solidFill>
                  <a:srgbClr val="304538"/>
                </a:solidFill>
              </a:rPr>
              <a:t>Bottom-Up &amp; PM Pemulihan Ekonomi</a:t>
            </a:r>
            <a:endParaRPr kumimoji="0" lang="en-US" sz="2400" b="1" i="1" u="none" strike="noStrike" kern="1200" cap="none" spc="0" normalizeH="0" baseline="0" noProof="0" dirty="0">
              <a:ln>
                <a:noFill/>
              </a:ln>
              <a:solidFill>
                <a:srgbClr val="304538"/>
              </a:solidFill>
              <a:effectLst/>
              <a:uLnTx/>
              <a:uFillTx/>
              <a:latin typeface="Calibri" panose="020F0502020204030204"/>
            </a:endParaRPr>
          </a:p>
        </p:txBody>
      </p:sp>
      <p:pic>
        <p:nvPicPr>
          <p:cNvPr id="3" name="Picture 2">
            <a:extLst>
              <a:ext uri="{FF2B5EF4-FFF2-40B4-BE49-F238E27FC236}">
                <a16:creationId xmlns:a16="http://schemas.microsoft.com/office/drawing/2014/main" id="{C645587E-CF6A-0940-9B25-B41F290FB8FB}"/>
              </a:ext>
            </a:extLst>
          </p:cNvPr>
          <p:cNvPicPr>
            <a:picLocks noChangeAspect="1"/>
          </p:cNvPicPr>
          <p:nvPr/>
        </p:nvPicPr>
        <p:blipFill>
          <a:blip r:embed="rId3"/>
          <a:stretch>
            <a:fillRect/>
          </a:stretch>
        </p:blipFill>
        <p:spPr>
          <a:xfrm>
            <a:off x="243332" y="1813237"/>
            <a:ext cx="1947007" cy="2748715"/>
          </a:xfrm>
          <a:prstGeom prst="rect">
            <a:avLst/>
          </a:prstGeom>
        </p:spPr>
      </p:pic>
      <p:pic>
        <p:nvPicPr>
          <p:cNvPr id="13" name="Picture 12">
            <a:extLst>
              <a:ext uri="{FF2B5EF4-FFF2-40B4-BE49-F238E27FC236}">
                <a16:creationId xmlns:a16="http://schemas.microsoft.com/office/drawing/2014/main" id="{C90DB052-416F-7E42-9F5D-48CAC8C214F4}"/>
              </a:ext>
            </a:extLst>
          </p:cNvPr>
          <p:cNvPicPr>
            <a:picLocks noChangeAspect="1"/>
          </p:cNvPicPr>
          <p:nvPr/>
        </p:nvPicPr>
        <p:blipFill>
          <a:blip r:embed="rId4"/>
          <a:stretch>
            <a:fillRect/>
          </a:stretch>
        </p:blipFill>
        <p:spPr>
          <a:xfrm>
            <a:off x="1895958" y="3387870"/>
            <a:ext cx="1852076" cy="2614919"/>
          </a:xfrm>
          <a:prstGeom prst="rect">
            <a:avLst/>
          </a:prstGeom>
        </p:spPr>
      </p:pic>
    </p:spTree>
    <p:extLst>
      <p:ext uri="{BB962C8B-B14F-4D97-AF65-F5344CB8AC3E}">
        <p14:creationId xmlns:p14="http://schemas.microsoft.com/office/powerpoint/2010/main" val="1129031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6DBAA6-8779-654E-B9D1-16797DCB7B63}"/>
              </a:ext>
            </a:extLst>
          </p:cNvPr>
          <p:cNvGrpSpPr/>
          <p:nvPr/>
        </p:nvGrpSpPr>
        <p:grpSpPr>
          <a:xfrm>
            <a:off x="0" y="-1904"/>
            <a:ext cx="12624618" cy="6859904"/>
            <a:chOff x="0" y="-1904"/>
            <a:chExt cx="12624618" cy="6859904"/>
          </a:xfrm>
        </p:grpSpPr>
        <p:pic>
          <p:nvPicPr>
            <p:cNvPr id="19" name="Picture 18">
              <a:extLst>
                <a:ext uri="{FF2B5EF4-FFF2-40B4-BE49-F238E27FC236}">
                  <a16:creationId xmlns:a16="http://schemas.microsoft.com/office/drawing/2014/main" id="{0D78E48A-017C-884F-955F-4A11BDDD65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4"/>
              <a:ext cx="12188617" cy="6859904"/>
            </a:xfrm>
            <a:prstGeom prst="rect">
              <a:avLst/>
            </a:prstGeom>
          </p:spPr>
        </p:pic>
        <p:sp>
          <p:nvSpPr>
            <p:cNvPr id="20" name="TextBox 19">
              <a:extLst>
                <a:ext uri="{FF2B5EF4-FFF2-40B4-BE49-F238E27FC236}">
                  <a16:creationId xmlns:a16="http://schemas.microsoft.com/office/drawing/2014/main" id="{792C6847-FC0E-C54C-8484-9D9BF1909936}"/>
                </a:ext>
              </a:extLst>
            </p:cNvPr>
            <p:cNvSpPr txBox="1"/>
            <p:nvPr/>
          </p:nvSpPr>
          <p:spPr>
            <a:xfrm>
              <a:off x="7836309" y="226144"/>
              <a:ext cx="4788309" cy="297517"/>
            </a:xfrm>
            <a:prstGeom prst="rect">
              <a:avLst/>
            </a:prstGeom>
            <a:noFill/>
          </p:spPr>
          <p:txBody>
            <a:bodyPr wrap="square" rtlCol="0">
              <a:spAutoFit/>
            </a:bodyPr>
            <a:lstStyle/>
            <a:p>
              <a:r>
                <a:rPr lang="id-ID" sz="2000" baseline="-25000" dirty="0">
                  <a:solidFill>
                    <a:srgbClr val="304538"/>
                  </a:solidFill>
                  <a:latin typeface="TT Commons Bold" panose="02000806030000020004" pitchFamily="2" charset="0"/>
                </a:rPr>
                <a:t>PANDUAN PROGRAM PENGABDIAN MASYARAKAT 2022</a:t>
              </a:r>
              <a:endParaRPr lang="en-ID" sz="2000" baseline="-25000" dirty="0">
                <a:solidFill>
                  <a:srgbClr val="304538"/>
                </a:solidFill>
                <a:latin typeface="TT Commons Bold" panose="02000806030000020004" pitchFamily="2" charset="0"/>
              </a:endParaRPr>
            </a:p>
          </p:txBody>
        </p:sp>
        <p:sp>
          <p:nvSpPr>
            <p:cNvPr id="21" name="Rectangle 20">
              <a:extLst>
                <a:ext uri="{FF2B5EF4-FFF2-40B4-BE49-F238E27FC236}">
                  <a16:creationId xmlns:a16="http://schemas.microsoft.com/office/drawing/2014/main" id="{056FE895-5BEF-334A-AD8A-2978800AD13E}"/>
                </a:ext>
              </a:extLst>
            </p:cNvPr>
            <p:cNvSpPr/>
            <p:nvPr/>
          </p:nvSpPr>
          <p:spPr>
            <a:xfrm>
              <a:off x="0" y="6215605"/>
              <a:ext cx="12192000" cy="642395"/>
            </a:xfrm>
            <a:prstGeom prst="rect">
              <a:avLst/>
            </a:prstGeom>
            <a:solidFill>
              <a:srgbClr val="2F44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le 1">
            <a:extLst>
              <a:ext uri="{FF2B5EF4-FFF2-40B4-BE49-F238E27FC236}">
                <a16:creationId xmlns:a16="http://schemas.microsoft.com/office/drawing/2014/main" id="{E62548D3-DDAA-4C75-8FF6-C80901B5BCB5}"/>
              </a:ext>
            </a:extLst>
          </p:cNvPr>
          <p:cNvSpPr>
            <a:spLocks noGrp="1"/>
          </p:cNvSpPr>
          <p:nvPr>
            <p:ph type="title"/>
          </p:nvPr>
        </p:nvSpPr>
        <p:spPr>
          <a:xfrm>
            <a:off x="311727" y="548098"/>
            <a:ext cx="10515600" cy="1325563"/>
          </a:xfrm>
        </p:spPr>
        <p:txBody>
          <a:bodyPr>
            <a:normAutofit/>
          </a:bodyPr>
          <a:lstStyle/>
          <a:p>
            <a:r>
              <a:rPr lang="id-ID" sz="3600" b="1" dirty="0">
                <a:solidFill>
                  <a:schemeClr val="bg1"/>
                </a:solidFill>
              </a:rPr>
              <a:t>HASIL LUARAN (OUTPUT) &amp; JENIS LUARAN</a:t>
            </a:r>
            <a:endParaRPr lang="en-ID" sz="3600" b="1" dirty="0">
              <a:solidFill>
                <a:schemeClr val="bg1"/>
              </a:solidFill>
            </a:endParaRPr>
          </a:p>
        </p:txBody>
      </p:sp>
      <p:sp>
        <p:nvSpPr>
          <p:cNvPr id="7" name="Subtitle 2">
            <a:extLst>
              <a:ext uri="{FF2B5EF4-FFF2-40B4-BE49-F238E27FC236}">
                <a16:creationId xmlns:a16="http://schemas.microsoft.com/office/drawing/2014/main" id="{751A6642-F476-439D-B4AE-A5C78F46989D}"/>
              </a:ext>
            </a:extLst>
          </p:cNvPr>
          <p:cNvSpPr txBox="1">
            <a:spLocks/>
          </p:cNvSpPr>
          <p:nvPr/>
        </p:nvSpPr>
        <p:spPr>
          <a:xfrm>
            <a:off x="3884739" y="2301273"/>
            <a:ext cx="7807510" cy="12919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fi-FI" sz="1400" b="1" dirty="0"/>
              <a:t>Produk Teknologi Tepat Guna (TTG) dan karya seni/desain/arsitektur/perencanaan wilayah untuk pemberdayaan masyarakat, misalnya:</a:t>
            </a:r>
          </a:p>
          <a:p>
            <a:pPr>
              <a:lnSpc>
                <a:spcPts val="600"/>
              </a:lnSpc>
            </a:pPr>
            <a:r>
              <a:rPr lang="fi-FI" sz="1100" dirty="0"/>
              <a:t>Desain produk untuk pemberdayaan masyarakat di wilayah binaan;</a:t>
            </a:r>
          </a:p>
          <a:p>
            <a:pPr>
              <a:lnSpc>
                <a:spcPts val="600"/>
              </a:lnSpc>
            </a:pPr>
            <a:r>
              <a:rPr lang="fi-FI" sz="1100" dirty="0"/>
              <a:t>Penerapan model bisnis, model kebijakan dan tata kelola pengembangan infrastruktur wilayah binaan;</a:t>
            </a:r>
          </a:p>
          <a:p>
            <a:pPr>
              <a:lnSpc>
                <a:spcPts val="600"/>
              </a:lnSpc>
            </a:pPr>
            <a:r>
              <a:rPr lang="fi-FI" sz="1100" dirty="0"/>
              <a:t>Karya seni untuk peningkatan produktivitas dan penguatan identitas budaya masyarakat.</a:t>
            </a:r>
          </a:p>
          <a:p>
            <a:pPr>
              <a:lnSpc>
                <a:spcPts val="600"/>
              </a:lnSpc>
            </a:pPr>
            <a:r>
              <a:rPr lang="fi-FI" sz="1100" dirty="0"/>
              <a:t>Hak Kekayaan Intelektual (HKI)</a:t>
            </a:r>
          </a:p>
        </p:txBody>
      </p:sp>
      <p:cxnSp>
        <p:nvCxnSpPr>
          <p:cNvPr id="10" name="Straight Connector 9">
            <a:extLst>
              <a:ext uri="{FF2B5EF4-FFF2-40B4-BE49-F238E27FC236}">
                <a16:creationId xmlns:a16="http://schemas.microsoft.com/office/drawing/2014/main" id="{A8460CEF-409B-42AC-A9EA-883D545E7D90}"/>
              </a:ext>
            </a:extLst>
          </p:cNvPr>
          <p:cNvCxnSpPr>
            <a:cxnSpLocks/>
          </p:cNvCxnSpPr>
          <p:nvPr/>
        </p:nvCxnSpPr>
        <p:spPr>
          <a:xfrm flipV="1">
            <a:off x="3911859" y="2209279"/>
            <a:ext cx="7727148" cy="289"/>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751A6642-F476-439D-B4AE-A5C78F46989D}"/>
              </a:ext>
            </a:extLst>
          </p:cNvPr>
          <p:cNvSpPr txBox="1">
            <a:spLocks/>
          </p:cNvSpPr>
          <p:nvPr/>
        </p:nvSpPr>
        <p:spPr>
          <a:xfrm>
            <a:off x="3853267" y="1762979"/>
            <a:ext cx="7807510" cy="3877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ts val="2000"/>
              </a:lnSpc>
              <a:buNone/>
              <a:defRPr/>
            </a:pPr>
            <a:r>
              <a:rPr lang="en-US" sz="2400" b="1" dirty="0" err="1">
                <a:solidFill>
                  <a:srgbClr val="304538"/>
                </a:solidFill>
              </a:rPr>
              <a:t>Jenis</a:t>
            </a:r>
            <a:r>
              <a:rPr lang="en-US" sz="2400" b="1" dirty="0">
                <a:solidFill>
                  <a:srgbClr val="304538"/>
                </a:solidFill>
              </a:rPr>
              <a:t> </a:t>
            </a:r>
            <a:r>
              <a:rPr lang="en-US" sz="2400" b="1" dirty="0" err="1">
                <a:solidFill>
                  <a:srgbClr val="304538"/>
                </a:solidFill>
              </a:rPr>
              <a:t>Luaran</a:t>
            </a:r>
            <a:r>
              <a:rPr lang="en-US" sz="2400" b="1" dirty="0">
                <a:solidFill>
                  <a:srgbClr val="304538"/>
                </a:solidFill>
              </a:rPr>
              <a:t> PM </a:t>
            </a:r>
            <a:r>
              <a:rPr lang="en-US" sz="2400" b="1" i="1" dirty="0">
                <a:solidFill>
                  <a:srgbClr val="304538"/>
                </a:solidFill>
              </a:rPr>
              <a:t>Bottom-Up dan PM Pemulihan Ekonomi</a:t>
            </a:r>
            <a:endParaRPr kumimoji="0" lang="en-US" sz="2400" b="1" i="1" u="none" strike="noStrike" kern="1200" cap="none" spc="0" normalizeH="0" baseline="0" noProof="0" dirty="0">
              <a:ln>
                <a:noFill/>
              </a:ln>
              <a:solidFill>
                <a:srgbClr val="304538"/>
              </a:solidFill>
              <a:effectLst/>
              <a:uLnTx/>
              <a:uFillTx/>
              <a:latin typeface="Calibri" panose="020F0502020204030204"/>
            </a:endParaRPr>
          </a:p>
        </p:txBody>
      </p:sp>
      <p:sp>
        <p:nvSpPr>
          <p:cNvPr id="12" name="Subtitle 2">
            <a:extLst>
              <a:ext uri="{FF2B5EF4-FFF2-40B4-BE49-F238E27FC236}">
                <a16:creationId xmlns:a16="http://schemas.microsoft.com/office/drawing/2014/main" id="{0D304839-E8FF-4041-AC0B-00E744BBFE01}"/>
              </a:ext>
            </a:extLst>
          </p:cNvPr>
          <p:cNvSpPr txBox="1">
            <a:spLocks/>
          </p:cNvSpPr>
          <p:nvPr/>
        </p:nvSpPr>
        <p:spPr>
          <a:xfrm>
            <a:off x="3884739" y="3565301"/>
            <a:ext cx="7807510" cy="12256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1400" b="1" dirty="0"/>
              <a:t>Penerapan karya tulis Pengabdian Masyarakat, misalnya:</a:t>
            </a:r>
          </a:p>
          <a:p>
            <a:pPr>
              <a:lnSpc>
                <a:spcPts val="600"/>
              </a:lnSpc>
            </a:pPr>
            <a:r>
              <a:rPr lang="fi-FI" sz="1100" dirty="0"/>
              <a:t>Jurnal pengabdian masyarakat;</a:t>
            </a:r>
          </a:p>
          <a:p>
            <a:pPr>
              <a:lnSpc>
                <a:spcPts val="600"/>
              </a:lnSpc>
            </a:pPr>
            <a:r>
              <a:rPr lang="fi-FI" sz="1100" dirty="0"/>
              <a:t>Modul pelatihan dan penyuluhan sebagai hasil dari kegiatan kepedulian sosial dan pendampingan;</a:t>
            </a:r>
          </a:p>
          <a:p>
            <a:pPr>
              <a:lnSpc>
                <a:spcPts val="600"/>
              </a:lnSpc>
            </a:pPr>
            <a:r>
              <a:rPr lang="fi-FI" sz="1100" dirty="0"/>
              <a:t>Buku Pengabdian Masyarakat tentang cara menerapkan ipteks bagi masyarakat;</a:t>
            </a:r>
          </a:p>
          <a:p>
            <a:pPr>
              <a:lnSpc>
                <a:spcPts val="600"/>
              </a:lnSpc>
            </a:pPr>
            <a:r>
              <a:rPr lang="fi-FI" sz="1100" dirty="0"/>
              <a:t>Buku ajar untuk peserta didik dalam rangka pemberdayaan masyarakat;</a:t>
            </a:r>
          </a:p>
          <a:p>
            <a:pPr>
              <a:lnSpc>
                <a:spcPts val="600"/>
              </a:lnSpc>
            </a:pPr>
            <a:r>
              <a:rPr lang="fi-FI" sz="1100" dirty="0"/>
              <a:t>Buku katalog yang merupakan hasil kegiatan kuratorial suatu pameran seni dan desain. </a:t>
            </a:r>
          </a:p>
          <a:p>
            <a:pPr>
              <a:lnSpc>
                <a:spcPts val="600"/>
              </a:lnSpc>
            </a:pPr>
            <a:r>
              <a:rPr lang="fi-FI" sz="1100" dirty="0"/>
              <a:t>Artikel pada media massa cetak atau daring</a:t>
            </a:r>
          </a:p>
        </p:txBody>
      </p:sp>
      <p:sp>
        <p:nvSpPr>
          <p:cNvPr id="13" name="Subtitle 2">
            <a:extLst>
              <a:ext uri="{FF2B5EF4-FFF2-40B4-BE49-F238E27FC236}">
                <a16:creationId xmlns:a16="http://schemas.microsoft.com/office/drawing/2014/main" id="{F5FD52CE-F55F-0E43-BCD8-ECD30A1444EB}"/>
              </a:ext>
            </a:extLst>
          </p:cNvPr>
          <p:cNvSpPr txBox="1">
            <a:spLocks/>
          </p:cNvSpPr>
          <p:nvPr/>
        </p:nvSpPr>
        <p:spPr>
          <a:xfrm>
            <a:off x="3884739" y="5065690"/>
            <a:ext cx="7807510" cy="12256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1400" b="1" dirty="0"/>
              <a:t>Pelaksanaan kegiatan pengabdian masyarakat, misalnya:</a:t>
            </a:r>
          </a:p>
          <a:p>
            <a:pPr>
              <a:lnSpc>
                <a:spcPts val="600"/>
              </a:lnSpc>
            </a:pPr>
            <a:r>
              <a:rPr lang="fi-FI" sz="1100" dirty="0"/>
              <a:t>Desain produk untuk pemberdayaan masyarakat di wilayah binaan;</a:t>
            </a:r>
          </a:p>
          <a:p>
            <a:pPr>
              <a:lnSpc>
                <a:spcPts val="600"/>
              </a:lnSpc>
            </a:pPr>
            <a:r>
              <a:rPr lang="fi-FI" sz="1100" dirty="0"/>
              <a:t>Penerapan model bisnis, model kebijakan dan tata kelola pengembangan infrastruktur wilayah binaan;</a:t>
            </a:r>
          </a:p>
          <a:p>
            <a:pPr>
              <a:lnSpc>
                <a:spcPts val="600"/>
              </a:lnSpc>
            </a:pPr>
            <a:r>
              <a:rPr lang="fi-FI" sz="1100" dirty="0"/>
              <a:t>Karya seni untuk peningkatan produktivitas dan penguatan identitas budaya masyarakat.</a:t>
            </a:r>
          </a:p>
          <a:p>
            <a:pPr>
              <a:lnSpc>
                <a:spcPts val="600"/>
              </a:lnSpc>
            </a:pPr>
            <a:r>
              <a:rPr lang="fi-FI" sz="1100" dirty="0"/>
              <a:t>Hak Kekayaan Intelektual (HKI)</a:t>
            </a:r>
          </a:p>
        </p:txBody>
      </p:sp>
      <p:pic>
        <p:nvPicPr>
          <p:cNvPr id="16" name="Picture 15">
            <a:extLst>
              <a:ext uri="{FF2B5EF4-FFF2-40B4-BE49-F238E27FC236}">
                <a16:creationId xmlns:a16="http://schemas.microsoft.com/office/drawing/2014/main" id="{5711AB21-8236-DB46-A96F-90BA06364A89}"/>
              </a:ext>
            </a:extLst>
          </p:cNvPr>
          <p:cNvPicPr>
            <a:picLocks noChangeAspect="1"/>
          </p:cNvPicPr>
          <p:nvPr/>
        </p:nvPicPr>
        <p:blipFill>
          <a:blip r:embed="rId3"/>
          <a:stretch>
            <a:fillRect/>
          </a:stretch>
        </p:blipFill>
        <p:spPr>
          <a:xfrm>
            <a:off x="243332" y="1813237"/>
            <a:ext cx="1947007" cy="2748715"/>
          </a:xfrm>
          <a:prstGeom prst="rect">
            <a:avLst/>
          </a:prstGeom>
        </p:spPr>
      </p:pic>
      <p:pic>
        <p:nvPicPr>
          <p:cNvPr id="17" name="Picture 16">
            <a:extLst>
              <a:ext uri="{FF2B5EF4-FFF2-40B4-BE49-F238E27FC236}">
                <a16:creationId xmlns:a16="http://schemas.microsoft.com/office/drawing/2014/main" id="{D31088D6-E8C4-564D-9D1A-98719C34BAE3}"/>
              </a:ext>
            </a:extLst>
          </p:cNvPr>
          <p:cNvPicPr>
            <a:picLocks noChangeAspect="1"/>
          </p:cNvPicPr>
          <p:nvPr/>
        </p:nvPicPr>
        <p:blipFill>
          <a:blip r:embed="rId4"/>
          <a:stretch>
            <a:fillRect/>
          </a:stretch>
        </p:blipFill>
        <p:spPr>
          <a:xfrm>
            <a:off x="1895958" y="3387870"/>
            <a:ext cx="1852076" cy="2614919"/>
          </a:xfrm>
          <a:prstGeom prst="rect">
            <a:avLst/>
          </a:prstGeom>
        </p:spPr>
      </p:pic>
    </p:spTree>
    <p:extLst>
      <p:ext uri="{BB962C8B-B14F-4D97-AF65-F5344CB8AC3E}">
        <p14:creationId xmlns:p14="http://schemas.microsoft.com/office/powerpoint/2010/main" val="33592671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3470</TotalTime>
  <Words>1262</Words>
  <Application>Microsoft Macintosh PowerPoint</Application>
  <PresentationFormat>Widescreen</PresentationFormat>
  <Paragraphs>143</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TT Commons Bold</vt:lpstr>
      <vt:lpstr>Arial</vt:lpstr>
      <vt:lpstr>Calibri</vt:lpstr>
      <vt:lpstr>Calibri Light</vt:lpstr>
      <vt:lpstr>Times New Roman</vt:lpstr>
      <vt:lpstr>Wingdings</vt:lpstr>
      <vt:lpstr>Office Theme</vt:lpstr>
      <vt:lpstr>PowerPoint Presentation</vt:lpstr>
      <vt:lpstr>LATAR BELAKANG</vt:lpstr>
      <vt:lpstr>SASARAN</vt:lpstr>
      <vt:lpstr>PowerPoint Presentation</vt:lpstr>
      <vt:lpstr>PRIORITAS MASALAH PENGABDIAN MASYARAKAT</vt:lpstr>
      <vt:lpstr>PENDANAAN</vt:lpstr>
      <vt:lpstr>PENDANAAN</vt:lpstr>
      <vt:lpstr>HASIL LUARAN (OUTPUT) &amp; JENIS LUARAN</vt:lpstr>
      <vt:lpstr>HASIL LUARAN (OUTPUT) &amp; JENIS LUARAN</vt:lpstr>
      <vt:lpstr>DAMPAK (OUTCOME)</vt:lpstr>
      <vt:lpstr>SRATEGI</vt:lpstr>
      <vt:lpstr>WAKTU PELAKSANAAN</vt:lpstr>
      <vt:lpstr>PEDOMAN PENULISAN PROPOSAL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Hasan Asyari, S.Kom.</dc:creator>
  <cp:lastModifiedBy>Deny Willy Junaidy, S.Sn.,MT,Ph.D.</cp:lastModifiedBy>
  <cp:revision>42</cp:revision>
  <dcterms:created xsi:type="dcterms:W3CDTF">2020-12-21T10:32:10Z</dcterms:created>
  <dcterms:modified xsi:type="dcterms:W3CDTF">2021-12-18T09:16:47Z</dcterms:modified>
</cp:coreProperties>
</file>